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141411639" r:id="rId3"/>
    <p:sldId id="2141411641" r:id="rId4"/>
    <p:sldId id="2141411642" r:id="rId5"/>
    <p:sldId id="2141411643" r:id="rId6"/>
    <p:sldId id="2141411640" r:id="rId7"/>
    <p:sldId id="2141411645" r:id="rId8"/>
    <p:sldId id="2141411646" r:id="rId9"/>
    <p:sldId id="2141411647" r:id="rId10"/>
    <p:sldId id="2141411648" r:id="rId11"/>
    <p:sldId id="2141411653" r:id="rId12"/>
    <p:sldId id="2134805463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0C7C45-138E-F34E-90A0-3749982A9662}">
          <p14:sldIdLst>
            <p14:sldId id="257"/>
            <p14:sldId id="2141411639"/>
            <p14:sldId id="2141411641"/>
            <p14:sldId id="2141411642"/>
            <p14:sldId id="2141411643"/>
            <p14:sldId id="2141411640"/>
            <p14:sldId id="2141411645"/>
            <p14:sldId id="2141411646"/>
            <p14:sldId id="2141411647"/>
            <p14:sldId id="2141411648"/>
            <p14:sldId id="2141411653"/>
            <p14:sldId id="21348054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FFFBB5"/>
    <a:srgbClr val="B5CE4A"/>
    <a:srgbClr val="E7EBF0"/>
    <a:srgbClr val="647C9C"/>
    <a:srgbClr val="DFE4EC"/>
    <a:srgbClr val="F4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5818" autoAdjust="0"/>
  </p:normalViewPr>
  <p:slideViewPr>
    <p:cSldViewPr snapToGrid="0">
      <p:cViewPr varScale="1">
        <p:scale>
          <a:sx n="110" d="100"/>
          <a:sy n="110" d="100"/>
        </p:scale>
        <p:origin x="3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A2FB-37C7-814A-833E-B4D50E8CC9B0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67D2-477D-A64F-9FC4-1F6E104F8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7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167D2-477D-A64F-9FC4-1F6E104F8C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general@idp.zyfra.com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general@idp.zyfra.com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8BAB11-72D5-49C1-BD43-4C2B8F49AEEC}"/>
              </a:ext>
            </a:extLst>
          </p:cNvPr>
          <p:cNvSpPr/>
          <p:nvPr/>
        </p:nvSpPr>
        <p:spPr>
          <a:xfrm>
            <a:off x="4511412" y="0"/>
            <a:ext cx="768059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b="0" i="0" dirty="0">
              <a:latin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23953-C0E8-497A-831C-BA107E3A6989}"/>
              </a:ext>
            </a:extLst>
          </p:cNvPr>
          <p:cNvSpPr/>
          <p:nvPr/>
        </p:nvSpPr>
        <p:spPr>
          <a:xfrm>
            <a:off x="4852558" y="5523389"/>
            <a:ext cx="3006167" cy="4578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99" b="0" i="0" dirty="0" err="1">
                <a:solidFill>
                  <a:srgbClr val="76AF3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idp.zyfra.com</a:t>
            </a:r>
            <a:endParaRPr lang="en-US" sz="1799" b="0" i="0" dirty="0">
              <a:solidFill>
                <a:srgbClr val="76AF3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3F979C-3E36-4D69-9B83-558C1C90C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2581" y="3684525"/>
            <a:ext cx="4489574" cy="1404937"/>
          </a:xfrm>
          <a:prstGeom prst="rect">
            <a:avLst/>
          </a:prstGeom>
        </p:spPr>
        <p:txBody>
          <a:bodyPr/>
          <a:lstStyle>
            <a:lvl1pPr>
              <a:defRPr sz="3399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399" b="1">
                <a:solidFill>
                  <a:schemeClr val="bg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3CEDD6F-3993-465F-9197-8DCC703C15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51141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D9E4B2-E1E1-784F-BEAB-EDFADC200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66" t="46752" r="41946"/>
          <a:stretch/>
        </p:blipFill>
        <p:spPr>
          <a:xfrm rot="5400000" flipH="1">
            <a:off x="6421651" y="1120901"/>
            <a:ext cx="6891250" cy="46494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305EFF-98E9-CF65-161D-6BEB8CF0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8195" y="1007495"/>
            <a:ext cx="2315086" cy="6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3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ольши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E6AC73-AE1E-9E48-9D73-9D969553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2296" y="1379913"/>
            <a:ext cx="4219763" cy="4589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D59569-88F3-344F-9903-9A06CD49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9860" y="1379913"/>
            <a:ext cx="4219763" cy="4589195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124C9E06-2614-2E46-B58C-C5D991A7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10821877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206343-641E-0EEE-B70E-440CB81BE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3862699F-F15D-952A-CA6A-A53D575E9EAA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9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для акцента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1089F4-FE24-8B4A-87BA-7B8C993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9567128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A67770-A09E-1B44-AB93-F744CA6A6AD5}"/>
              </a:ext>
            </a:extLst>
          </p:cNvPr>
          <p:cNvSpPr/>
          <p:nvPr/>
        </p:nvSpPr>
        <p:spPr>
          <a:xfrm>
            <a:off x="-10952" y="5757596"/>
            <a:ext cx="12205601" cy="1110342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  <a:gd name="connsiteX0" fmla="*/ 10950 w 12211012"/>
              <a:gd name="connsiteY0" fmla="*/ 0 h 1135778"/>
              <a:gd name="connsiteX1" fmla="*/ 12202951 w 12211012"/>
              <a:gd name="connsiteY1" fmla="*/ 694944 h 1135778"/>
              <a:gd name="connsiteX2" fmla="*/ 12211012 w 12211012"/>
              <a:gd name="connsiteY2" fmla="*/ 1135778 h 1135778"/>
              <a:gd name="connsiteX3" fmla="*/ 0 w 12211012"/>
              <a:gd name="connsiteY3" fmla="*/ 1127755 h 1135778"/>
              <a:gd name="connsiteX4" fmla="*/ 10950 w 12211012"/>
              <a:gd name="connsiteY4" fmla="*/ 0 h 1135778"/>
              <a:gd name="connsiteX0" fmla="*/ 32592 w 12232654"/>
              <a:gd name="connsiteY0" fmla="*/ 0 h 1139338"/>
              <a:gd name="connsiteX1" fmla="*/ 12224593 w 12232654"/>
              <a:gd name="connsiteY1" fmla="*/ 694944 h 1139338"/>
              <a:gd name="connsiteX2" fmla="*/ 12232654 w 12232654"/>
              <a:gd name="connsiteY2" fmla="*/ 1135778 h 1139338"/>
              <a:gd name="connsiteX3" fmla="*/ 0 w 12232654"/>
              <a:gd name="connsiteY3" fmla="*/ 1139338 h 1139338"/>
              <a:gd name="connsiteX4" fmla="*/ 32592 w 12232654"/>
              <a:gd name="connsiteY4" fmla="*/ 0 h 1139338"/>
              <a:gd name="connsiteX0" fmla="*/ 0 w 12200062"/>
              <a:gd name="connsiteY0" fmla="*/ 0 h 1135778"/>
              <a:gd name="connsiteX1" fmla="*/ 12192001 w 12200062"/>
              <a:gd name="connsiteY1" fmla="*/ 694944 h 1135778"/>
              <a:gd name="connsiteX2" fmla="*/ 12200062 w 12200062"/>
              <a:gd name="connsiteY2" fmla="*/ 1135778 h 1135778"/>
              <a:gd name="connsiteX3" fmla="*/ 37746 w 12200062"/>
              <a:gd name="connsiteY3" fmla="*/ 1072738 h 1135778"/>
              <a:gd name="connsiteX4" fmla="*/ 0 w 12200062"/>
              <a:gd name="connsiteY4" fmla="*/ 0 h 1135778"/>
              <a:gd name="connsiteX0" fmla="*/ 5539 w 12205601"/>
              <a:gd name="connsiteY0" fmla="*/ 0 h 1136443"/>
              <a:gd name="connsiteX1" fmla="*/ 12197540 w 12205601"/>
              <a:gd name="connsiteY1" fmla="*/ 694944 h 1136443"/>
              <a:gd name="connsiteX2" fmla="*/ 12205601 w 12205601"/>
              <a:gd name="connsiteY2" fmla="*/ 1135778 h 1136443"/>
              <a:gd name="connsiteX3" fmla="*/ 0 w 12205601"/>
              <a:gd name="connsiteY3" fmla="*/ 1136443 h 1136443"/>
              <a:gd name="connsiteX4" fmla="*/ 5539 w 12205601"/>
              <a:gd name="connsiteY4" fmla="*/ 0 h 11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5601" h="1136443">
                <a:moveTo>
                  <a:pt x="5539" y="0"/>
                </a:moveTo>
                <a:cubicBezTo>
                  <a:pt x="119331" y="12192"/>
                  <a:pt x="11919156" y="701040"/>
                  <a:pt x="12197540" y="694944"/>
                </a:cubicBezTo>
                <a:lnTo>
                  <a:pt x="12205601" y="1135778"/>
                </a:lnTo>
                <a:lnTo>
                  <a:pt x="0" y="1136443"/>
                </a:lnTo>
                <a:cubicBezTo>
                  <a:pt x="1846" y="757629"/>
                  <a:pt x="3693" y="378814"/>
                  <a:pt x="5539" y="0"/>
                </a:cubicBezTo>
                <a:close/>
              </a:path>
            </a:pathLst>
          </a:custGeom>
          <a:gradFill flip="none" rotWithShape="1">
            <a:gsLst>
              <a:gs pos="0">
                <a:srgbClr val="76AF3E"/>
              </a:gs>
              <a:gs pos="100000">
                <a:srgbClr val="0889E1"/>
              </a:gs>
              <a:gs pos="56000">
                <a:srgbClr val="01C1A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C320F54D-3806-FE9D-362F-034DB8568915}"/>
              </a:ext>
            </a:extLst>
          </p:cNvPr>
          <p:cNvSpPr/>
          <p:nvPr/>
        </p:nvSpPr>
        <p:spPr>
          <a:xfrm>
            <a:off x="-10952" y="5757282"/>
            <a:ext cx="12205601" cy="1110342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  <a:gd name="connsiteX0" fmla="*/ 10950 w 12211012"/>
              <a:gd name="connsiteY0" fmla="*/ 0 h 1135778"/>
              <a:gd name="connsiteX1" fmla="*/ 12202951 w 12211012"/>
              <a:gd name="connsiteY1" fmla="*/ 694944 h 1135778"/>
              <a:gd name="connsiteX2" fmla="*/ 12211012 w 12211012"/>
              <a:gd name="connsiteY2" fmla="*/ 1135778 h 1135778"/>
              <a:gd name="connsiteX3" fmla="*/ 0 w 12211012"/>
              <a:gd name="connsiteY3" fmla="*/ 1127755 h 1135778"/>
              <a:gd name="connsiteX4" fmla="*/ 10950 w 12211012"/>
              <a:gd name="connsiteY4" fmla="*/ 0 h 1135778"/>
              <a:gd name="connsiteX0" fmla="*/ 32592 w 12232654"/>
              <a:gd name="connsiteY0" fmla="*/ 0 h 1139338"/>
              <a:gd name="connsiteX1" fmla="*/ 12224593 w 12232654"/>
              <a:gd name="connsiteY1" fmla="*/ 694944 h 1139338"/>
              <a:gd name="connsiteX2" fmla="*/ 12232654 w 12232654"/>
              <a:gd name="connsiteY2" fmla="*/ 1135778 h 1139338"/>
              <a:gd name="connsiteX3" fmla="*/ 0 w 12232654"/>
              <a:gd name="connsiteY3" fmla="*/ 1139338 h 1139338"/>
              <a:gd name="connsiteX4" fmla="*/ 32592 w 12232654"/>
              <a:gd name="connsiteY4" fmla="*/ 0 h 1139338"/>
              <a:gd name="connsiteX0" fmla="*/ 0 w 12200062"/>
              <a:gd name="connsiteY0" fmla="*/ 0 h 1135778"/>
              <a:gd name="connsiteX1" fmla="*/ 12192001 w 12200062"/>
              <a:gd name="connsiteY1" fmla="*/ 694944 h 1135778"/>
              <a:gd name="connsiteX2" fmla="*/ 12200062 w 12200062"/>
              <a:gd name="connsiteY2" fmla="*/ 1135778 h 1135778"/>
              <a:gd name="connsiteX3" fmla="*/ 37746 w 12200062"/>
              <a:gd name="connsiteY3" fmla="*/ 1072738 h 1135778"/>
              <a:gd name="connsiteX4" fmla="*/ 0 w 12200062"/>
              <a:gd name="connsiteY4" fmla="*/ 0 h 1135778"/>
              <a:gd name="connsiteX0" fmla="*/ 5539 w 12205601"/>
              <a:gd name="connsiteY0" fmla="*/ 0 h 1136443"/>
              <a:gd name="connsiteX1" fmla="*/ 12197540 w 12205601"/>
              <a:gd name="connsiteY1" fmla="*/ 694944 h 1136443"/>
              <a:gd name="connsiteX2" fmla="*/ 12205601 w 12205601"/>
              <a:gd name="connsiteY2" fmla="*/ 1135778 h 1136443"/>
              <a:gd name="connsiteX3" fmla="*/ 0 w 12205601"/>
              <a:gd name="connsiteY3" fmla="*/ 1136443 h 1136443"/>
              <a:gd name="connsiteX4" fmla="*/ 5539 w 12205601"/>
              <a:gd name="connsiteY4" fmla="*/ 0 h 11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5601" h="1136443">
                <a:moveTo>
                  <a:pt x="5539" y="0"/>
                </a:moveTo>
                <a:cubicBezTo>
                  <a:pt x="119331" y="12192"/>
                  <a:pt x="11919156" y="701040"/>
                  <a:pt x="12197540" y="694944"/>
                </a:cubicBezTo>
                <a:lnTo>
                  <a:pt x="12205601" y="1135778"/>
                </a:lnTo>
                <a:lnTo>
                  <a:pt x="0" y="1136443"/>
                </a:lnTo>
                <a:cubicBezTo>
                  <a:pt x="1846" y="757629"/>
                  <a:pt x="3693" y="378814"/>
                  <a:pt x="5539" y="0"/>
                </a:cubicBezTo>
                <a:close/>
              </a:path>
            </a:pathLst>
          </a:custGeom>
          <a:gradFill flip="none" rotWithShape="1">
            <a:gsLst>
              <a:gs pos="0">
                <a:srgbClr val="76AF3E"/>
              </a:gs>
              <a:gs pos="100000">
                <a:srgbClr val="0889E1"/>
              </a:gs>
              <a:gs pos="56000">
                <a:srgbClr val="01C1A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34962C2E-1B16-7ECE-7A42-109A1454922A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B7ECC8-B6E8-965D-E31A-1567EFCA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1/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B6E8D4-38B7-4CF2-98BC-9388079A4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4264" y="0"/>
            <a:ext cx="6027737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D9CBA7AF-4CA2-A040-8643-1F2BC1B5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4945635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052F8A5-1749-C442-9097-21227BFC4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1752600"/>
            <a:ext cx="4945635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26FD84-9858-2951-FA1A-912325DA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72F9BC4-FDA4-36EE-5E5B-57C4FE2F1D84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1/2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B6E8D4-38B7-4CF2-98BC-9388079A4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27737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D9CBA7AF-4CA2-A040-8643-1F2BC1B5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338" y="1"/>
            <a:ext cx="4945635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052F8A5-1749-C442-9097-21227BFC4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339" y="1752600"/>
            <a:ext cx="4945635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12CF27-AF32-96BA-4F97-75F1C387D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0675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72A23057-65D1-1DEE-778D-B010758E8453}"/>
              </a:ext>
            </a:extLst>
          </p:cNvPr>
          <p:cNvSpPr txBox="1">
            <a:spLocks/>
          </p:cNvSpPr>
          <p:nvPr/>
        </p:nvSpPr>
        <p:spPr>
          <a:xfrm>
            <a:off x="8188499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3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 + фото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B6E8D4-38B7-4CF2-98BC-9388079A4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4320" y="0"/>
            <a:ext cx="429768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299FFF-1F05-7644-99FD-D0D812B2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6774434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43BC4B4B-4915-5C4D-A5C3-9FFDC2709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80" y="1752600"/>
            <a:ext cx="6774434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6F00FA-D631-8189-1731-D6DD4E53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F12C7313-FDE6-120B-4F18-55A59E39F6FB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3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й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id="{3950EA54-4BF1-4C95-B6FA-F052E6EEA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8" y="1783777"/>
            <a:ext cx="3587750" cy="3683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915E00DD-94AE-0247-B03E-AB83713A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8730725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CC8770A-4851-DC4D-AE6D-B591AF101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79" y="2334983"/>
            <a:ext cx="8730725" cy="2828220"/>
          </a:xfrm>
          <a:prstGeom prst="rect">
            <a:avLst/>
          </a:prstGeom>
        </p:spPr>
        <p:txBody>
          <a:bodyPr numCol="2" spcCol="720000"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4C8E4-7151-D247-90F0-8A342A3EF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9" r="20454" b="34278"/>
          <a:stretch/>
        </p:blipFill>
        <p:spPr>
          <a:xfrm rot="16200000">
            <a:off x="7662587" y="2328587"/>
            <a:ext cx="6858000" cy="22008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8C6E7D-48E4-0EBD-6AEA-73F5B00A7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8D80DC-4E1E-F862-6823-CFE954B63214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1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иски в 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20124F3-3FC1-43B9-8191-17306E2F3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8" y="1890944"/>
            <a:ext cx="3323608" cy="4092344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6AF3E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D8D51A9-7853-4003-9DEA-2F689FE39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0913" y="1890944"/>
            <a:ext cx="3323608" cy="4092344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6AF3E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76AE00BC-637A-45FC-BA5E-BDA75A43B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5348" y="1890944"/>
            <a:ext cx="3323608" cy="4092344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6AF3E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E25C8A2B-9ACA-4517-8E68-05164ACE8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9" y="1449390"/>
            <a:ext cx="3324225" cy="369887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76AF3E"/>
                </a:solidFill>
                <a:latin typeface="Lato" charset="0"/>
                <a:ea typeface="Lato" charset="0"/>
                <a:cs typeface="Lato" charset="0"/>
              </a:rPr>
              <a:t>Подзаголовок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4F372E14-7DF1-435C-9C47-3409856732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297" y="1449390"/>
            <a:ext cx="3324225" cy="369887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76AF3E"/>
                </a:solidFill>
                <a:latin typeface="Lato" charset="0"/>
                <a:ea typeface="Lato" charset="0"/>
                <a:cs typeface="Lato" charset="0"/>
              </a:rPr>
              <a:t>Подзаголовок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EBC328E-D9D0-42DC-9448-516CFAD10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4115" y="1449390"/>
            <a:ext cx="3324225" cy="369887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76AF3E"/>
                </a:solidFill>
                <a:latin typeface="Lato" charset="0"/>
                <a:ea typeface="Lato" charset="0"/>
                <a:cs typeface="Lato" charset="0"/>
              </a:rPr>
              <a:t>Подзаголовок</a:t>
            </a:r>
          </a:p>
        </p:txBody>
      </p:sp>
      <p:sp>
        <p:nvSpPr>
          <p:cNvPr id="16" name="Заголовок 8">
            <a:extLst>
              <a:ext uri="{FF2B5EF4-FFF2-40B4-BE49-F238E27FC236}">
                <a16:creationId xmlns:a16="http://schemas.microsoft.com/office/drawing/2014/main" id="{99FCD9E5-03F3-874D-8B5D-635D7C84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11061783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7BA615-E5BA-F747-AC39-04917245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9" r="20454" b="34278"/>
          <a:stretch/>
        </p:blipFill>
        <p:spPr>
          <a:xfrm rot="16200000">
            <a:off x="7662587" y="2328587"/>
            <a:ext cx="6858000" cy="22008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04E804-D923-8400-5CE6-2E86A7003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F8D8E-9241-B68E-2D39-45B60E761AAE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2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96374D-9A2D-B609-1AE6-EFAC1E90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C77BF6C0-58B3-AEEF-A140-BC0CC0A49950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для акцента черный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1089F4-FE24-8B4A-87BA-7B8C993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9567128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A67770-A09E-1B44-AB93-F744CA6A6AD5}"/>
              </a:ext>
            </a:extLst>
          </p:cNvPr>
          <p:cNvSpPr/>
          <p:nvPr/>
        </p:nvSpPr>
        <p:spPr>
          <a:xfrm>
            <a:off x="-10952" y="5757596"/>
            <a:ext cx="12205601" cy="1110342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  <a:gd name="connsiteX0" fmla="*/ 10950 w 12211012"/>
              <a:gd name="connsiteY0" fmla="*/ 0 h 1135778"/>
              <a:gd name="connsiteX1" fmla="*/ 12202951 w 12211012"/>
              <a:gd name="connsiteY1" fmla="*/ 694944 h 1135778"/>
              <a:gd name="connsiteX2" fmla="*/ 12211012 w 12211012"/>
              <a:gd name="connsiteY2" fmla="*/ 1135778 h 1135778"/>
              <a:gd name="connsiteX3" fmla="*/ 0 w 12211012"/>
              <a:gd name="connsiteY3" fmla="*/ 1127755 h 1135778"/>
              <a:gd name="connsiteX4" fmla="*/ 10950 w 12211012"/>
              <a:gd name="connsiteY4" fmla="*/ 0 h 1135778"/>
              <a:gd name="connsiteX0" fmla="*/ 32592 w 12232654"/>
              <a:gd name="connsiteY0" fmla="*/ 0 h 1139338"/>
              <a:gd name="connsiteX1" fmla="*/ 12224593 w 12232654"/>
              <a:gd name="connsiteY1" fmla="*/ 694944 h 1139338"/>
              <a:gd name="connsiteX2" fmla="*/ 12232654 w 12232654"/>
              <a:gd name="connsiteY2" fmla="*/ 1135778 h 1139338"/>
              <a:gd name="connsiteX3" fmla="*/ 0 w 12232654"/>
              <a:gd name="connsiteY3" fmla="*/ 1139338 h 1139338"/>
              <a:gd name="connsiteX4" fmla="*/ 32592 w 12232654"/>
              <a:gd name="connsiteY4" fmla="*/ 0 h 1139338"/>
              <a:gd name="connsiteX0" fmla="*/ 0 w 12200062"/>
              <a:gd name="connsiteY0" fmla="*/ 0 h 1135778"/>
              <a:gd name="connsiteX1" fmla="*/ 12192001 w 12200062"/>
              <a:gd name="connsiteY1" fmla="*/ 694944 h 1135778"/>
              <a:gd name="connsiteX2" fmla="*/ 12200062 w 12200062"/>
              <a:gd name="connsiteY2" fmla="*/ 1135778 h 1135778"/>
              <a:gd name="connsiteX3" fmla="*/ 37746 w 12200062"/>
              <a:gd name="connsiteY3" fmla="*/ 1072738 h 1135778"/>
              <a:gd name="connsiteX4" fmla="*/ 0 w 12200062"/>
              <a:gd name="connsiteY4" fmla="*/ 0 h 1135778"/>
              <a:gd name="connsiteX0" fmla="*/ 5539 w 12205601"/>
              <a:gd name="connsiteY0" fmla="*/ 0 h 1136443"/>
              <a:gd name="connsiteX1" fmla="*/ 12197540 w 12205601"/>
              <a:gd name="connsiteY1" fmla="*/ 694944 h 1136443"/>
              <a:gd name="connsiteX2" fmla="*/ 12205601 w 12205601"/>
              <a:gd name="connsiteY2" fmla="*/ 1135778 h 1136443"/>
              <a:gd name="connsiteX3" fmla="*/ 0 w 12205601"/>
              <a:gd name="connsiteY3" fmla="*/ 1136443 h 1136443"/>
              <a:gd name="connsiteX4" fmla="*/ 5539 w 12205601"/>
              <a:gd name="connsiteY4" fmla="*/ 0 h 11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5601" h="1136443">
                <a:moveTo>
                  <a:pt x="5539" y="0"/>
                </a:moveTo>
                <a:cubicBezTo>
                  <a:pt x="119331" y="12192"/>
                  <a:pt x="11919156" y="701040"/>
                  <a:pt x="12197540" y="694944"/>
                </a:cubicBezTo>
                <a:lnTo>
                  <a:pt x="12205601" y="1135778"/>
                </a:lnTo>
                <a:lnTo>
                  <a:pt x="0" y="1136443"/>
                </a:lnTo>
                <a:cubicBezTo>
                  <a:pt x="1846" y="757629"/>
                  <a:pt x="3693" y="378814"/>
                  <a:pt x="5539" y="0"/>
                </a:cubicBezTo>
                <a:close/>
              </a:path>
            </a:pathLst>
          </a:custGeom>
          <a:gradFill flip="none" rotWithShape="1">
            <a:gsLst>
              <a:gs pos="0">
                <a:srgbClr val="76AF3E"/>
              </a:gs>
              <a:gs pos="100000">
                <a:srgbClr val="0889E1"/>
              </a:gs>
              <a:gs pos="56000">
                <a:srgbClr val="01C1A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B9B00191-5BDF-EFFC-41EF-BDC0DA6D91F1}"/>
              </a:ext>
            </a:extLst>
          </p:cNvPr>
          <p:cNvSpPr/>
          <p:nvPr/>
        </p:nvSpPr>
        <p:spPr>
          <a:xfrm>
            <a:off x="0" y="5757283"/>
            <a:ext cx="12205601" cy="1110342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  <a:gd name="connsiteX0" fmla="*/ 10950 w 12211012"/>
              <a:gd name="connsiteY0" fmla="*/ 0 h 1135778"/>
              <a:gd name="connsiteX1" fmla="*/ 12202951 w 12211012"/>
              <a:gd name="connsiteY1" fmla="*/ 694944 h 1135778"/>
              <a:gd name="connsiteX2" fmla="*/ 12211012 w 12211012"/>
              <a:gd name="connsiteY2" fmla="*/ 1135778 h 1135778"/>
              <a:gd name="connsiteX3" fmla="*/ 0 w 12211012"/>
              <a:gd name="connsiteY3" fmla="*/ 1127755 h 1135778"/>
              <a:gd name="connsiteX4" fmla="*/ 10950 w 12211012"/>
              <a:gd name="connsiteY4" fmla="*/ 0 h 1135778"/>
              <a:gd name="connsiteX0" fmla="*/ 32592 w 12232654"/>
              <a:gd name="connsiteY0" fmla="*/ 0 h 1139338"/>
              <a:gd name="connsiteX1" fmla="*/ 12224593 w 12232654"/>
              <a:gd name="connsiteY1" fmla="*/ 694944 h 1139338"/>
              <a:gd name="connsiteX2" fmla="*/ 12232654 w 12232654"/>
              <a:gd name="connsiteY2" fmla="*/ 1135778 h 1139338"/>
              <a:gd name="connsiteX3" fmla="*/ 0 w 12232654"/>
              <a:gd name="connsiteY3" fmla="*/ 1139338 h 1139338"/>
              <a:gd name="connsiteX4" fmla="*/ 32592 w 12232654"/>
              <a:gd name="connsiteY4" fmla="*/ 0 h 1139338"/>
              <a:gd name="connsiteX0" fmla="*/ 0 w 12200062"/>
              <a:gd name="connsiteY0" fmla="*/ 0 h 1135778"/>
              <a:gd name="connsiteX1" fmla="*/ 12192001 w 12200062"/>
              <a:gd name="connsiteY1" fmla="*/ 694944 h 1135778"/>
              <a:gd name="connsiteX2" fmla="*/ 12200062 w 12200062"/>
              <a:gd name="connsiteY2" fmla="*/ 1135778 h 1135778"/>
              <a:gd name="connsiteX3" fmla="*/ 37746 w 12200062"/>
              <a:gd name="connsiteY3" fmla="*/ 1072738 h 1135778"/>
              <a:gd name="connsiteX4" fmla="*/ 0 w 12200062"/>
              <a:gd name="connsiteY4" fmla="*/ 0 h 1135778"/>
              <a:gd name="connsiteX0" fmla="*/ 5539 w 12205601"/>
              <a:gd name="connsiteY0" fmla="*/ 0 h 1136443"/>
              <a:gd name="connsiteX1" fmla="*/ 12197540 w 12205601"/>
              <a:gd name="connsiteY1" fmla="*/ 694944 h 1136443"/>
              <a:gd name="connsiteX2" fmla="*/ 12205601 w 12205601"/>
              <a:gd name="connsiteY2" fmla="*/ 1135778 h 1136443"/>
              <a:gd name="connsiteX3" fmla="*/ 0 w 12205601"/>
              <a:gd name="connsiteY3" fmla="*/ 1136443 h 1136443"/>
              <a:gd name="connsiteX4" fmla="*/ 5539 w 12205601"/>
              <a:gd name="connsiteY4" fmla="*/ 0 h 11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5601" h="1136443">
                <a:moveTo>
                  <a:pt x="5539" y="0"/>
                </a:moveTo>
                <a:cubicBezTo>
                  <a:pt x="119331" y="12192"/>
                  <a:pt x="11919156" y="701040"/>
                  <a:pt x="12197540" y="694944"/>
                </a:cubicBezTo>
                <a:lnTo>
                  <a:pt x="12205601" y="1135778"/>
                </a:lnTo>
                <a:lnTo>
                  <a:pt x="0" y="1136443"/>
                </a:lnTo>
                <a:cubicBezTo>
                  <a:pt x="1846" y="757629"/>
                  <a:pt x="3693" y="378814"/>
                  <a:pt x="5539" y="0"/>
                </a:cubicBezTo>
                <a:close/>
              </a:path>
            </a:pathLst>
          </a:custGeom>
          <a:gradFill flip="none" rotWithShape="1">
            <a:gsLst>
              <a:gs pos="0">
                <a:srgbClr val="76AF3E"/>
              </a:gs>
              <a:gs pos="100000">
                <a:srgbClr val="0889E1"/>
              </a:gs>
              <a:gs pos="56000">
                <a:srgbClr val="01C1A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25D52791-32CC-874D-BED6-31DDA55513FC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92204-B52A-1F49-ABB8-622FDE3E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7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иски в 3 столбца 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">
            <a:extLst>
              <a:ext uri="{FF2B5EF4-FFF2-40B4-BE49-F238E27FC236}">
                <a16:creationId xmlns:a16="http://schemas.microsoft.com/office/drawing/2014/main" id="{E5B66E5F-6ECF-7F47-B237-22FBDDD31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8" y="1890944"/>
            <a:ext cx="3323608" cy="4092344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6AF3E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0B45908-A870-4047-829D-EDD31BA89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0913" y="1890944"/>
            <a:ext cx="3323608" cy="4092344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6AF3E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E85129A1-EB87-3E49-8AD6-F5619F618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5348" y="1890944"/>
            <a:ext cx="3323608" cy="4092344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6AF3E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9A9DA73F-D6DA-5943-9BA1-3C972A860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9" y="1449390"/>
            <a:ext cx="3324225" cy="369887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76AF3E"/>
                </a:solidFill>
                <a:latin typeface="Lato" charset="0"/>
                <a:ea typeface="Lato" charset="0"/>
                <a:cs typeface="Lato" charset="0"/>
              </a:rPr>
              <a:t>Подзаголовок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E2A4DE32-5745-8741-B1BB-D9FB7D8EBE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297" y="1449390"/>
            <a:ext cx="3324225" cy="369887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76AF3E"/>
                </a:solidFill>
                <a:latin typeface="Lato" charset="0"/>
                <a:ea typeface="Lato" charset="0"/>
                <a:cs typeface="Lato" charset="0"/>
              </a:rPr>
              <a:t>Подзаголовок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14091E3C-3939-9B4F-813D-DFB3C2FCC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4115" y="1449390"/>
            <a:ext cx="3324225" cy="369887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rgbClr val="76AF3E"/>
                </a:solidFill>
                <a:latin typeface="Lato" charset="0"/>
                <a:ea typeface="Lato" charset="0"/>
                <a:cs typeface="Lato" charset="0"/>
              </a:rPr>
              <a:t>Подзаголовок</a:t>
            </a:r>
          </a:p>
        </p:txBody>
      </p:sp>
      <p:sp>
        <p:nvSpPr>
          <p:cNvPr id="36" name="Заголовок 8">
            <a:extLst>
              <a:ext uri="{FF2B5EF4-FFF2-40B4-BE49-F238E27FC236}">
                <a16:creationId xmlns:a16="http://schemas.microsoft.com/office/drawing/2014/main" id="{E05146F2-6D5F-BB40-B69E-E34CC289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10371862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26C97DE-E1EB-DB4B-9E1B-A7F4C541C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9" r="20454" b="34278"/>
          <a:stretch/>
        </p:blipFill>
        <p:spPr>
          <a:xfrm rot="16200000">
            <a:off x="7662587" y="2328587"/>
            <a:ext cx="6858000" cy="22008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762692-7636-AA24-8054-C3F323F89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046A6B3-92EE-5AEE-4033-B3B0FF46445D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19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 2-3 строки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EDAD02-E34A-5949-A618-B0FA1F80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66" t="46752" r="28092"/>
          <a:stretch/>
        </p:blipFill>
        <p:spPr>
          <a:xfrm>
            <a:off x="0" y="-1"/>
            <a:ext cx="12192000" cy="6109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C582A7-C340-4043-AAF1-52A38439C242}"/>
              </a:ext>
            </a:extLst>
          </p:cNvPr>
          <p:cNvSpPr txBox="1"/>
          <p:nvPr/>
        </p:nvSpPr>
        <p:spPr>
          <a:xfrm>
            <a:off x="527980" y="5589587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latin typeface="Tahoma" panose="020B0604030504040204" pitchFamily="34" charset="0"/>
              </a:rPr>
              <a:t>idp.zyfra.com</a:t>
            </a:r>
            <a:endParaRPr lang="en-US" b="0" i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3F979C-3E36-4D69-9B83-558C1C90C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444949"/>
            <a:ext cx="10123084" cy="1404937"/>
          </a:xfrm>
          <a:prstGeom prst="rect">
            <a:avLst/>
          </a:prstGeom>
        </p:spPr>
        <p:txBody>
          <a:bodyPr lIns="0"/>
          <a:lstStyle>
            <a:lvl1pPr>
              <a:defRPr sz="3399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399" b="1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 </a:t>
            </a:r>
          </a:p>
          <a:p>
            <a:pPr lvl="0"/>
            <a:r>
              <a:rPr lang="ru-RU" dirty="0"/>
              <a:t>на 2-3 строчки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2BA80-0A7C-0DFC-C552-18E17B8E6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757" y="1079262"/>
            <a:ext cx="2315086" cy="6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0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темный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2DEBEA-F698-6F4E-A618-3557EBEFA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5" r="7085" b="50000"/>
          <a:stretch/>
        </p:blipFill>
        <p:spPr>
          <a:xfrm>
            <a:off x="-7379" y="5039835"/>
            <a:ext cx="12192000" cy="1818165"/>
          </a:xfrm>
          <a:prstGeom prst="rect">
            <a:avLst/>
          </a:prstGeom>
        </p:spPr>
      </p:pic>
      <p:sp>
        <p:nvSpPr>
          <p:cNvPr id="22" name="Заголовок 8">
            <a:extLst>
              <a:ext uri="{FF2B5EF4-FFF2-40B4-BE49-F238E27FC236}">
                <a16:creationId xmlns:a16="http://schemas.microsoft.com/office/drawing/2014/main" id="{8EC537AA-DA5A-E048-99F0-4207BC4D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11061783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7F99848-8AD8-7647-AA5C-743B6834E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1752600"/>
            <a:ext cx="11061783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14B446-DDC9-B9BD-9EFF-4022AE4CF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5" r="7085" b="50000"/>
          <a:stretch/>
        </p:blipFill>
        <p:spPr>
          <a:xfrm>
            <a:off x="0" y="5039835"/>
            <a:ext cx="12192000" cy="18181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B4C044-3BFF-8ED1-0FEE-9F670233C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620013C-89A7-3AB1-1D56-5268BDEE3AC5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44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ля скриншотов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09B318-AA58-4749-A8E3-24CCA05C72A1}"/>
              </a:ext>
            </a:extLst>
          </p:cNvPr>
          <p:cNvSpPr/>
          <p:nvPr/>
        </p:nvSpPr>
        <p:spPr>
          <a:xfrm>
            <a:off x="6389649" y="-2"/>
            <a:ext cx="5802351" cy="6858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23" name="Заголовок 8">
            <a:extLst>
              <a:ext uri="{FF2B5EF4-FFF2-40B4-BE49-F238E27FC236}">
                <a16:creationId xmlns:a16="http://schemas.microsoft.com/office/drawing/2014/main" id="{D5B68061-A0C5-2B4F-891B-4036237C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5107318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7629BAFE-8825-9148-93E9-4F26FBCF4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80" y="1752600"/>
            <a:ext cx="5107318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68C109-1366-16A3-31B5-F1832829C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DBE2FE-C488-1131-5177-6151B63D7CE3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криншоты на экране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09B318-AA58-4749-A8E3-24CCA05C72A1}"/>
              </a:ext>
            </a:extLst>
          </p:cNvPr>
          <p:cNvSpPr/>
          <p:nvPr/>
        </p:nvSpPr>
        <p:spPr>
          <a:xfrm>
            <a:off x="8526780" y="-2"/>
            <a:ext cx="3665220" cy="6858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23" name="Заголовок 8">
            <a:extLst>
              <a:ext uri="{FF2B5EF4-FFF2-40B4-BE49-F238E27FC236}">
                <a16:creationId xmlns:a16="http://schemas.microsoft.com/office/drawing/2014/main" id="{D5B68061-A0C5-2B4F-891B-4036237C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5107318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7629BAFE-8825-9148-93E9-4F26FBCF4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80" y="1752599"/>
            <a:ext cx="4182680" cy="353138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BCCA37C6-C61F-B04E-B3DA-BE618532C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090" y="1931988"/>
            <a:ext cx="5836920" cy="335199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ABF23-88F6-F04E-B31A-65A41E00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78" y="1616529"/>
            <a:ext cx="7851321" cy="43787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288882-1A5C-C33C-E368-4068B824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03969-063B-9D1F-CD90-51FC9E71C29C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1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выводы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реугольник 7">
            <a:extLst>
              <a:ext uri="{FF2B5EF4-FFF2-40B4-BE49-F238E27FC236}">
                <a16:creationId xmlns:a16="http://schemas.microsoft.com/office/drawing/2014/main" id="{3F59EFFA-494A-453B-B834-E4FEC8EE443F}"/>
              </a:ext>
            </a:extLst>
          </p:cNvPr>
          <p:cNvSpPr/>
          <p:nvPr/>
        </p:nvSpPr>
        <p:spPr>
          <a:xfrm rot="16200000">
            <a:off x="11874037" y="6540038"/>
            <a:ext cx="318428" cy="317498"/>
          </a:xfrm>
          <a:prstGeom prst="triangle">
            <a:avLst>
              <a:gd name="adj" fmla="val 0"/>
            </a:avLst>
          </a:prstGeom>
          <a:solidFill>
            <a:srgbClr val="76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b="0" i="0" dirty="0">
              <a:latin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14992D-ECBA-45F4-9851-D3ADCC3AAFD0}"/>
              </a:ext>
            </a:extLst>
          </p:cNvPr>
          <p:cNvSpPr/>
          <p:nvPr/>
        </p:nvSpPr>
        <p:spPr>
          <a:xfrm>
            <a:off x="7937500" y="0"/>
            <a:ext cx="4254501" cy="6858000"/>
          </a:xfrm>
          <a:prstGeom prst="rect">
            <a:avLst/>
          </a:prstGeom>
          <a:solidFill>
            <a:srgbClr val="76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b="0" i="0" dirty="0">
              <a:latin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4ECEE-884B-464C-9E59-2E699B01C8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12163" y="625475"/>
            <a:ext cx="3262312" cy="5556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реугольник 7">
            <a:extLst>
              <a:ext uri="{FF2B5EF4-FFF2-40B4-BE49-F238E27FC236}">
                <a16:creationId xmlns:a16="http://schemas.microsoft.com/office/drawing/2014/main" id="{250A70E8-9DC8-4B9E-929B-A6926AAC1DFC}"/>
              </a:ext>
            </a:extLst>
          </p:cNvPr>
          <p:cNvSpPr/>
          <p:nvPr/>
        </p:nvSpPr>
        <p:spPr>
          <a:xfrm rot="16200000">
            <a:off x="11874037" y="6540037"/>
            <a:ext cx="318428" cy="317498"/>
          </a:xfrm>
          <a:prstGeom prst="triangle">
            <a:avLst>
              <a:gd name="adj" fmla="val 0"/>
            </a:avLst>
          </a:prstGeom>
          <a:solidFill>
            <a:srgbClr val="76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25" name="Заголовок 8">
            <a:extLst>
              <a:ext uri="{FF2B5EF4-FFF2-40B4-BE49-F238E27FC236}">
                <a16:creationId xmlns:a16="http://schemas.microsoft.com/office/drawing/2014/main" id="{B05E4F07-1284-8541-9773-24622502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6893495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F47277A8-8FA6-FC43-AE92-9E946CED1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79" y="1752600"/>
            <a:ext cx="6893495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реугольник 7">
            <a:extLst>
              <a:ext uri="{FF2B5EF4-FFF2-40B4-BE49-F238E27FC236}">
                <a16:creationId xmlns:a16="http://schemas.microsoft.com/office/drawing/2014/main" id="{9CB83F3B-A1DE-F63F-4075-F5A342493ED2}"/>
              </a:ext>
            </a:extLst>
          </p:cNvPr>
          <p:cNvSpPr/>
          <p:nvPr/>
        </p:nvSpPr>
        <p:spPr>
          <a:xfrm rot="16200000">
            <a:off x="11874037" y="6540037"/>
            <a:ext cx="318428" cy="317498"/>
          </a:xfrm>
          <a:prstGeom prst="triangle">
            <a:avLst>
              <a:gd name="adj" fmla="val 0"/>
            </a:avLst>
          </a:prstGeom>
          <a:solidFill>
            <a:srgbClr val="76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AE5667-E699-5B9D-BF85-E5FB954F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95FCA-2CD8-4831-CF37-74A842847EA8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4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и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6F3746-AFCF-4721-9010-D0C12A5FB90B}"/>
              </a:ext>
            </a:extLst>
          </p:cNvPr>
          <p:cNvSpPr/>
          <p:nvPr/>
        </p:nvSpPr>
        <p:spPr>
          <a:xfrm>
            <a:off x="1" y="2"/>
            <a:ext cx="12192000" cy="2988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b="0" i="0" dirty="0">
              <a:latin typeface="Tahoma" panose="020B060403050404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D31972-F14F-495C-AA45-C6E4397FF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153" y="1773238"/>
            <a:ext cx="3385081" cy="23669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1304E477-2B44-42F5-A158-7273323435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6345" y="1773238"/>
            <a:ext cx="3385081" cy="23669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B00AD495-F00C-400D-BE1F-B31BEB8034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9632" y="1773238"/>
            <a:ext cx="3385081" cy="23669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1B664CAE-34A5-48A2-BF69-4347CE1D2C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3" y="4419600"/>
            <a:ext cx="3385081" cy="401638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81216954-A9D3-4141-9788-D09D6E815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6345" y="4419600"/>
            <a:ext cx="3385081" cy="401638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D1130D79-F9B1-467D-900B-4837E26B4C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9632" y="4419600"/>
            <a:ext cx="3385081" cy="401638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0" name="Заголовок 8">
            <a:extLst>
              <a:ext uri="{FF2B5EF4-FFF2-40B4-BE49-F238E27FC236}">
                <a16:creationId xmlns:a16="http://schemas.microsoft.com/office/drawing/2014/main" id="{82796D2E-8BA1-B648-813A-2826A166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11061783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B63D3-237B-D51D-5D5E-D4B2AFBD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1B856-3DB0-6F26-010B-3B060EA6F890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5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1/2 справа темный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>
            <a:extLst>
              <a:ext uri="{FF2B5EF4-FFF2-40B4-BE49-F238E27FC236}">
                <a16:creationId xmlns:a16="http://schemas.microsoft.com/office/drawing/2014/main" id="{21E61AD1-9C7A-434F-963B-72944C921A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4264" y="0"/>
            <a:ext cx="6027737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3" name="Заголовок 8">
            <a:extLst>
              <a:ext uri="{FF2B5EF4-FFF2-40B4-BE49-F238E27FC236}">
                <a16:creationId xmlns:a16="http://schemas.microsoft.com/office/drawing/2014/main" id="{0B653F93-A16E-AF40-9852-B5FB1562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5011110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D6065965-9891-4044-909B-4CAFBAD66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80" y="1752600"/>
            <a:ext cx="5011110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A1ADBF-EF8A-A430-7229-D2449C19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40EB4D5F-162A-CC80-1308-4979AA2A2390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7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 + фото 1/2 слева темный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>
            <a:extLst>
              <a:ext uri="{FF2B5EF4-FFF2-40B4-BE49-F238E27FC236}">
                <a16:creationId xmlns:a16="http://schemas.microsoft.com/office/drawing/2014/main" id="{21E61AD1-9C7A-434F-963B-72944C921A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" y="0"/>
            <a:ext cx="6027737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3" name="Заголовок 8">
            <a:extLst>
              <a:ext uri="{FF2B5EF4-FFF2-40B4-BE49-F238E27FC236}">
                <a16:creationId xmlns:a16="http://schemas.microsoft.com/office/drawing/2014/main" id="{0B653F93-A16E-AF40-9852-B5FB1562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103" y="1"/>
            <a:ext cx="5011110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D6065965-9891-4044-909B-4CAFBAD66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2104" y="1752600"/>
            <a:ext cx="5011110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E870D9-D761-3EE8-3AA5-25E90587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5921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849E5E24-3DC5-A6D2-BB35-FF5276F89B3A}"/>
              </a:ext>
            </a:extLst>
          </p:cNvPr>
          <p:cNvSpPr txBox="1">
            <a:spLocks/>
          </p:cNvSpPr>
          <p:nvPr/>
        </p:nvSpPr>
        <p:spPr>
          <a:xfrm>
            <a:off x="8053745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4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 + фото 1/3 (2)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3">
            <a:extLst>
              <a:ext uri="{FF2B5EF4-FFF2-40B4-BE49-F238E27FC236}">
                <a16:creationId xmlns:a16="http://schemas.microsoft.com/office/drawing/2014/main" id="{1C2FB568-45C7-47B4-9EB9-D842F19883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4320" y="0"/>
            <a:ext cx="429768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3" name="Заголовок 8">
            <a:extLst>
              <a:ext uri="{FF2B5EF4-FFF2-40B4-BE49-F238E27FC236}">
                <a16:creationId xmlns:a16="http://schemas.microsoft.com/office/drawing/2014/main" id="{4C9FA80F-80DD-724D-91E6-69D5D3D4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6585910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7326974-ED61-8949-B1B9-71D7C2D1E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80" y="1752600"/>
            <a:ext cx="6585910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D0D6C7-1644-CA91-6DA7-1A8058B2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FBE58DDA-37B8-5ACB-8AD1-84175E3EE97A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58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й объём текста 2 колонки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">
            <a:extLst>
              <a:ext uri="{FF2B5EF4-FFF2-40B4-BE49-F238E27FC236}">
                <a16:creationId xmlns:a16="http://schemas.microsoft.com/office/drawing/2014/main" id="{29871708-FCE8-D44A-BE7F-B97D197D8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8" y="1783777"/>
            <a:ext cx="3587750" cy="3683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Заголовок 8">
            <a:extLst>
              <a:ext uri="{FF2B5EF4-FFF2-40B4-BE49-F238E27FC236}">
                <a16:creationId xmlns:a16="http://schemas.microsoft.com/office/drawing/2014/main" id="{C22DDD51-72BA-0C40-B199-DA8226EA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8730725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474C0EA0-0C3E-6448-BF19-61F76CAEB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79" y="2334983"/>
            <a:ext cx="8730725" cy="28282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6751B7-5692-E149-8F3C-A228ECFED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9" r="20454" b="34278"/>
          <a:stretch/>
        </p:blipFill>
        <p:spPr>
          <a:xfrm rot="16200000">
            <a:off x="7662587" y="2328587"/>
            <a:ext cx="6858000" cy="22008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209C4B-663A-114B-9371-C86AC1AE2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E94B2B1-3BAB-D668-191B-08058CC12A1F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82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темный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0E7DA9-F929-7A86-4DC5-28DD348F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1D5A076-1B2F-2DAF-F810-58275B2BAD67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6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4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976D6BA2-E639-3040-987A-DEA8CDA3AE87}"/>
              </a:ext>
            </a:extLst>
          </p:cNvPr>
          <p:cNvSpPr/>
          <p:nvPr/>
        </p:nvSpPr>
        <p:spPr>
          <a:xfrm flipH="1">
            <a:off x="-10950" y="4967436"/>
            <a:ext cx="12211012" cy="1951486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12" h="1127755">
                <a:moveTo>
                  <a:pt x="10950" y="0"/>
                </a:moveTo>
                <a:cubicBezTo>
                  <a:pt x="124742" y="12192"/>
                  <a:pt x="11924567" y="701040"/>
                  <a:pt x="12202951" y="694944"/>
                </a:cubicBezTo>
                <a:lnTo>
                  <a:pt x="12211012" y="1099795"/>
                </a:lnTo>
                <a:lnTo>
                  <a:pt x="0" y="1127755"/>
                </a:lnTo>
                <a:lnTo>
                  <a:pt x="10950" y="0"/>
                </a:lnTo>
                <a:close/>
              </a:path>
            </a:pathLst>
          </a:custGeom>
          <a:gradFill flip="none" rotWithShape="1">
            <a:gsLst>
              <a:gs pos="0">
                <a:srgbClr val="76AF3E"/>
              </a:gs>
              <a:gs pos="100000">
                <a:srgbClr val="0889E1"/>
              </a:gs>
              <a:gs pos="56000">
                <a:srgbClr val="01C1AD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52D7D8-E11C-2C9B-9360-2BB2F86E3450}"/>
              </a:ext>
            </a:extLst>
          </p:cNvPr>
          <p:cNvGrpSpPr/>
          <p:nvPr/>
        </p:nvGrpSpPr>
        <p:grpSpPr>
          <a:xfrm>
            <a:off x="6012024" y="1412240"/>
            <a:ext cx="7630195" cy="5751241"/>
            <a:chOff x="6464805" y="2640192"/>
            <a:chExt cx="6122380" cy="461472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C829FE3-B82F-5B4D-AC35-ECBC00D5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9689">
              <a:off x="6965250" y="2640192"/>
              <a:ext cx="4659971" cy="46147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E5F9E95-C790-BB49-B6A1-4F8FD6ED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64805" y="2696046"/>
              <a:ext cx="6122380" cy="368702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9A03C9-CFB5-CBCD-01C8-919A455007EA}"/>
              </a:ext>
            </a:extLst>
          </p:cNvPr>
          <p:cNvSpPr txBox="1"/>
          <p:nvPr/>
        </p:nvSpPr>
        <p:spPr>
          <a:xfrm>
            <a:off x="517348" y="5404921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latin typeface="Tahoma" panose="020B0604030504040204" pitchFamily="34" charset="0"/>
              </a:rPr>
              <a:t>idp.zyfra.com</a:t>
            </a:r>
            <a:endParaRPr lang="en-US" b="0" i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3E1F7D7F-6532-54B8-D721-D85FBD343C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078" y="3737578"/>
            <a:ext cx="5897286" cy="1404937"/>
          </a:xfrm>
          <a:prstGeom prst="rect">
            <a:avLst/>
          </a:prstGeom>
        </p:spPr>
        <p:txBody>
          <a:bodyPr lIns="0"/>
          <a:lstStyle>
            <a:lvl1pPr>
              <a:defRPr sz="3399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399" b="1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0F1C7-4591-9B28-D505-4A46295F6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985" y="1007495"/>
            <a:ext cx="2315086" cy="6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ажная информация по направлениям 2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1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ажная информация по направлениям 3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976D6BA2-E639-3040-987A-DEA8CDA3AE87}"/>
              </a:ext>
            </a:extLst>
          </p:cNvPr>
          <p:cNvSpPr/>
          <p:nvPr/>
        </p:nvSpPr>
        <p:spPr>
          <a:xfrm flipH="1">
            <a:off x="-10950" y="4957497"/>
            <a:ext cx="12211012" cy="1951486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12" h="1127755">
                <a:moveTo>
                  <a:pt x="10950" y="0"/>
                </a:moveTo>
                <a:cubicBezTo>
                  <a:pt x="124742" y="12192"/>
                  <a:pt x="11924567" y="701040"/>
                  <a:pt x="12202951" y="694944"/>
                </a:cubicBezTo>
                <a:lnTo>
                  <a:pt x="12211012" y="1099795"/>
                </a:lnTo>
                <a:lnTo>
                  <a:pt x="0" y="1127755"/>
                </a:lnTo>
                <a:lnTo>
                  <a:pt x="10950" y="0"/>
                </a:lnTo>
                <a:close/>
              </a:path>
            </a:pathLst>
          </a:custGeom>
          <a:solidFill>
            <a:srgbClr val="76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9431E3F-1EA1-EDD3-DA46-1D6EC36F711C}"/>
              </a:ext>
            </a:extLst>
          </p:cNvPr>
          <p:cNvGrpSpPr/>
          <p:nvPr/>
        </p:nvGrpSpPr>
        <p:grpSpPr>
          <a:xfrm>
            <a:off x="5749276" y="1365214"/>
            <a:ext cx="7813899" cy="5889707"/>
            <a:chOff x="6464805" y="2640192"/>
            <a:chExt cx="6122380" cy="461472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6A5401F-EC34-0354-90E1-6F5C4E4D5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29689">
              <a:off x="6965250" y="2640192"/>
              <a:ext cx="4659971" cy="461472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D42D98D-4FF7-F7AA-9F9B-9859C804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64805" y="2696046"/>
              <a:ext cx="6122380" cy="3687021"/>
            </a:xfrm>
            <a:prstGeom prst="rect">
              <a:avLst/>
            </a:prstGeom>
          </p:spPr>
        </p:pic>
      </p:grpSp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04239E0F-2D5C-BF46-9002-90D9E6DC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365214"/>
            <a:ext cx="6585910" cy="1449388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2800" b="0" i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38601C6B-B1EC-A847-A70F-1E9838940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80" y="3009207"/>
            <a:ext cx="6585910" cy="2144683"/>
          </a:xfrm>
          <a:prstGeom prst="rect">
            <a:avLst/>
          </a:prstGeom>
        </p:spPr>
        <p:txBody>
          <a:bodyPr lIns="0"/>
          <a:lstStyle>
            <a:lvl1pPr>
              <a:defRPr sz="18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755B40F2-8D5D-79ED-3F0F-C946E5224F35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D4C4C-21C1-E988-53F7-581E011DC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13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 Москва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134F87-8EEB-2F0C-70D7-BC7E2775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37" t="42501" r="2585" b="25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F71304CD-B74E-5482-D389-288A7B533C86}"/>
              </a:ext>
            </a:extLst>
          </p:cNvPr>
          <p:cNvSpPr/>
          <p:nvPr/>
        </p:nvSpPr>
        <p:spPr>
          <a:xfrm>
            <a:off x="6188597" y="4861781"/>
            <a:ext cx="1377274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l"/>
            <a:r>
              <a:rPr lang="en-US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idp.zyfra.com</a:t>
            </a: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27DE682A-36B3-09B3-C617-FD3B9B7792C4}"/>
              </a:ext>
            </a:extLst>
          </p:cNvPr>
          <p:cNvGrpSpPr/>
          <p:nvPr/>
        </p:nvGrpSpPr>
        <p:grpSpPr>
          <a:xfrm>
            <a:off x="1641471" y="4890359"/>
            <a:ext cx="1888194" cy="307777"/>
            <a:chOff x="2526506" y="5424154"/>
            <a:chExt cx="2345032" cy="382242"/>
          </a:xfrm>
        </p:grpSpPr>
        <p:sp>
          <p:nvSpPr>
            <p:cNvPr id="6" name="Прямоугольник 1">
              <a:hlinkClick r:id="rId4"/>
              <a:extLst>
                <a:ext uri="{FF2B5EF4-FFF2-40B4-BE49-F238E27FC236}">
                  <a16:creationId xmlns:a16="http://schemas.microsoft.com/office/drawing/2014/main" id="{C3BB88F3-2DAD-3562-6DA0-056C258E3F2C}"/>
                </a:ext>
              </a:extLst>
            </p:cNvPr>
            <p:cNvSpPr/>
            <p:nvPr/>
          </p:nvSpPr>
          <p:spPr>
            <a:xfrm>
              <a:off x="2526506" y="5424154"/>
              <a:ext cx="2131203" cy="382242"/>
            </a:xfrm>
            <a:prstGeom prst="rect">
              <a:avLst/>
            </a:prstGeom>
            <a:solidFill>
              <a:srgbClr val="76A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28C10CA-CA43-3BD4-50D2-F4B029E39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6774" y="5436247"/>
              <a:ext cx="358056" cy="358056"/>
            </a:xfrm>
            <a:prstGeom prst="rect">
              <a:avLst/>
            </a:prstGeom>
          </p:spPr>
        </p:pic>
        <p:sp>
          <p:nvSpPr>
            <p:cNvPr id="9" name="Прямоугольник 2">
              <a:extLst>
                <a:ext uri="{FF2B5EF4-FFF2-40B4-BE49-F238E27FC236}">
                  <a16:creationId xmlns:a16="http://schemas.microsoft.com/office/drawing/2014/main" id="{B66A4C87-AB04-2DDC-15AB-B3C0D8E6DE39}"/>
                </a:ext>
              </a:extLst>
            </p:cNvPr>
            <p:cNvSpPr/>
            <p:nvPr/>
          </p:nvSpPr>
          <p:spPr>
            <a:xfrm>
              <a:off x="2964361" y="5445999"/>
              <a:ext cx="1907177" cy="324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100" b="0" i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НАПИСАТЬ НАМ</a:t>
              </a:r>
            </a:p>
          </p:txBody>
        </p:sp>
      </p:grp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2B39918A-BB82-2049-7795-E9D5DAD32D99}"/>
              </a:ext>
            </a:extLst>
          </p:cNvPr>
          <p:cNvSpPr/>
          <p:nvPr/>
        </p:nvSpPr>
        <p:spPr>
          <a:xfrm>
            <a:off x="1469872" y="1735599"/>
            <a:ext cx="2231393" cy="1354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endParaRPr lang="mr-IN" sz="1200" b="0" i="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Lato" charset="0"/>
            </a:endParaRPr>
          </a:p>
          <a:p>
            <a:pPr algn="l"/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</a:p>
          <a:p>
            <a:pPr algn="l"/>
            <a:r>
              <a:rPr lang="ru-RU" sz="14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Кропоткина, д. 1, лит А, пом. 1-Н, комн. 147</a:t>
            </a:r>
          </a:p>
          <a:p>
            <a:pPr algn="l"/>
            <a:r>
              <a:rPr lang="en-US" sz="1400" b="0" i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general@idp.zyfra.com</a:t>
            </a:r>
            <a:endParaRPr lang="en-US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C1BB5866-36E8-45FE-6E16-BDFA8EDD6BAE}"/>
              </a:ext>
            </a:extLst>
          </p:cNvPr>
          <p:cNvSpPr/>
          <p:nvPr/>
        </p:nvSpPr>
        <p:spPr>
          <a:xfrm>
            <a:off x="1469871" y="3170895"/>
            <a:ext cx="276712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Россия</a:t>
            </a:r>
          </a:p>
          <a:p>
            <a:pPr algn="l"/>
            <a:r>
              <a:rPr lang="ru-RU" sz="1400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пр. Вернадского, 6, </a:t>
            </a:r>
            <a:br>
              <a:rPr lang="en-US" sz="1400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БЦ «Капитолий»</a:t>
            </a:r>
          </a:p>
        </p:txBody>
      </p:sp>
      <p:sp>
        <p:nvSpPr>
          <p:cNvPr id="15" name="Прямоугольник 8">
            <a:extLst>
              <a:ext uri="{FF2B5EF4-FFF2-40B4-BE49-F238E27FC236}">
                <a16:creationId xmlns:a16="http://schemas.microsoft.com/office/drawing/2014/main" id="{BFDF621A-912C-77FC-0F65-FD48BEDE1625}"/>
              </a:ext>
            </a:extLst>
          </p:cNvPr>
          <p:cNvSpPr/>
          <p:nvPr/>
        </p:nvSpPr>
        <p:spPr>
          <a:xfrm>
            <a:off x="1501623" y="4065402"/>
            <a:ext cx="273537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Иваново, Россия</a:t>
            </a:r>
          </a:p>
          <a:p>
            <a:pPr algn="l"/>
            <a:r>
              <a:rPr lang="ru-RU" sz="1400" kern="12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Ул. Парижской Коммуны, 3А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1ED254-4BDF-6815-79A7-FB5A6B244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3299" y="2037143"/>
            <a:ext cx="2606931" cy="26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83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Финальный слайд Москва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134F87-8EEB-2F0C-70D7-BC7E2775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737" t="42501" r="2585" b="25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Рисунок 3">
            <a:extLst>
              <a:ext uri="{FF2B5EF4-FFF2-40B4-BE49-F238E27FC236}">
                <a16:creationId xmlns:a16="http://schemas.microsoft.com/office/drawing/2014/main" id="{12436874-C472-2D44-7A5D-0BAF16ABA5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71155" y="2844074"/>
            <a:ext cx="1800000" cy="1800000"/>
          </a:xfrm>
          <a:prstGeom prst="ellipse">
            <a:avLst/>
          </a:prstGeom>
        </p:spPr>
        <p:txBody>
          <a:bodyPr anchor="ctr"/>
          <a:lstStyle>
            <a:lvl1pPr algn="ctr"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Текст 21">
            <a:extLst>
              <a:ext uri="{FF2B5EF4-FFF2-40B4-BE49-F238E27FC236}">
                <a16:creationId xmlns:a16="http://schemas.microsoft.com/office/drawing/2014/main" id="{72093F76-74A3-4825-2827-9CB0CA002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5642" y="2961603"/>
            <a:ext cx="2286368" cy="55952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1400" b="0" i="0" u="none" strike="noStrike" kern="1200" baseline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Текст 21">
            <a:extLst>
              <a:ext uri="{FF2B5EF4-FFF2-40B4-BE49-F238E27FC236}">
                <a16:creationId xmlns:a16="http://schemas.microsoft.com/office/drawing/2014/main" id="{A2FA690A-6E99-3CED-5C60-CF0AC52AB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642" y="3540182"/>
            <a:ext cx="2286368" cy="27976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1400" b="0" i="0" kern="1200" dirty="0">
                <a:solidFill>
                  <a:srgbClr val="85B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Текст 21">
            <a:extLst>
              <a:ext uri="{FF2B5EF4-FFF2-40B4-BE49-F238E27FC236}">
                <a16:creationId xmlns:a16="http://schemas.microsoft.com/office/drawing/2014/main" id="{984C3ECB-13E9-8916-40E4-28701CEAA1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5642" y="3839001"/>
            <a:ext cx="2286368" cy="27976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1400" b="0" i="0" u="none" strike="noStrike" kern="1200" baseline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2" name="Прямоугольник 7">
            <a:extLst>
              <a:ext uri="{FF2B5EF4-FFF2-40B4-BE49-F238E27FC236}">
                <a16:creationId xmlns:a16="http://schemas.microsoft.com/office/drawing/2014/main" id="{33204E8E-32E3-442E-3BE7-0A33DA6DF0E7}"/>
              </a:ext>
            </a:extLst>
          </p:cNvPr>
          <p:cNvSpPr/>
          <p:nvPr/>
        </p:nvSpPr>
        <p:spPr>
          <a:xfrm>
            <a:off x="6988384" y="4762927"/>
            <a:ext cx="1377274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l"/>
            <a:r>
              <a:rPr lang="en-US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idp.zyfra.com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11318E-EC13-87A7-912D-DA665F177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2193" y="2037143"/>
            <a:ext cx="2606931" cy="2606931"/>
          </a:xfrm>
          <a:prstGeom prst="rect">
            <a:avLst/>
          </a:prstGeom>
        </p:spPr>
      </p:pic>
      <p:grpSp>
        <p:nvGrpSpPr>
          <p:cNvPr id="5" name="Group 15">
            <a:extLst>
              <a:ext uri="{FF2B5EF4-FFF2-40B4-BE49-F238E27FC236}">
                <a16:creationId xmlns:a16="http://schemas.microsoft.com/office/drawing/2014/main" id="{614F64DF-8954-0547-6D7C-89B532726873}"/>
              </a:ext>
            </a:extLst>
          </p:cNvPr>
          <p:cNvGrpSpPr/>
          <p:nvPr/>
        </p:nvGrpSpPr>
        <p:grpSpPr>
          <a:xfrm>
            <a:off x="3684777" y="4240030"/>
            <a:ext cx="1888194" cy="307777"/>
            <a:chOff x="2526506" y="5424154"/>
            <a:chExt cx="2345032" cy="382242"/>
          </a:xfrm>
        </p:grpSpPr>
        <p:sp>
          <p:nvSpPr>
            <p:cNvPr id="6" name="Прямоугольник 1">
              <a:hlinkClick r:id="rId6"/>
              <a:extLst>
                <a:ext uri="{FF2B5EF4-FFF2-40B4-BE49-F238E27FC236}">
                  <a16:creationId xmlns:a16="http://schemas.microsoft.com/office/drawing/2014/main" id="{B14A6670-EF05-8C21-79A9-74C6BBBC5B07}"/>
                </a:ext>
              </a:extLst>
            </p:cNvPr>
            <p:cNvSpPr/>
            <p:nvPr/>
          </p:nvSpPr>
          <p:spPr>
            <a:xfrm>
              <a:off x="2526506" y="5424154"/>
              <a:ext cx="2131203" cy="382242"/>
            </a:xfrm>
            <a:prstGeom prst="rect">
              <a:avLst/>
            </a:prstGeom>
            <a:solidFill>
              <a:srgbClr val="76A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FCADF537-D32B-B721-5A59-61F3F5716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6774" y="5436247"/>
              <a:ext cx="358056" cy="358056"/>
            </a:xfrm>
            <a:prstGeom prst="rect">
              <a:avLst/>
            </a:prstGeom>
          </p:spPr>
        </p:pic>
        <p:sp>
          <p:nvSpPr>
            <p:cNvPr id="16" name="Прямоугольник 2">
              <a:extLst>
                <a:ext uri="{FF2B5EF4-FFF2-40B4-BE49-F238E27FC236}">
                  <a16:creationId xmlns:a16="http://schemas.microsoft.com/office/drawing/2014/main" id="{2113554A-90C8-4D62-A7F9-B7D7E865232F}"/>
                </a:ext>
              </a:extLst>
            </p:cNvPr>
            <p:cNvSpPr/>
            <p:nvPr/>
          </p:nvSpPr>
          <p:spPr>
            <a:xfrm>
              <a:off x="2964361" y="5445999"/>
              <a:ext cx="1907177" cy="324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100" b="0" i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НАПИСАТЬ НАМ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5423B1-54D5-3F51-7773-A8DE14001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1155" y="2037143"/>
            <a:ext cx="1388948" cy="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5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Заголовок 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400" b="0" i="0" kern="1200" cap="all" baseline="0" dirty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1F16C-4327-8118-6699-B37E77AE7934}"/>
              </a:ext>
            </a:extLst>
          </p:cNvPr>
          <p:cNvSpPr txBox="1"/>
          <p:nvPr userDrawn="1"/>
        </p:nvSpPr>
        <p:spPr>
          <a:xfrm>
            <a:off x="10365581" y="6371810"/>
            <a:ext cx="22645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ГАЗПРОМ НЕФТЬ </a:t>
            </a:r>
            <a:fld id="{D58DDE06-DF15-0A4F-A85A-4EB38848D8EB}" type="slidenum">
              <a:rPr lang="ru-RU" sz="1100" smtClean="0"/>
              <a:pPr/>
              <a:t>‹#›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47870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>
            <a:extLst>
              <a:ext uri="{FF2B5EF4-FFF2-40B4-BE49-F238E27FC236}">
                <a16:creationId xmlns:a16="http://schemas.microsoft.com/office/drawing/2014/main" id="{502F7EE8-E139-3645-A6A0-FD9B5DA46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2344636"/>
            <a:ext cx="7780663" cy="1551962"/>
          </a:xfrm>
          <a:prstGeom prst="rect">
            <a:avLst/>
          </a:prstGeom>
        </p:spPr>
        <p:txBody>
          <a:bodyPr anchor="ctr"/>
          <a:lstStyle>
            <a:lvl1pPr>
              <a:defRPr sz="3399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3399" b="1">
                <a:solidFill>
                  <a:schemeClr val="bg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408953E7-9216-F448-843C-5E066682620C}"/>
              </a:ext>
            </a:extLst>
          </p:cNvPr>
          <p:cNvSpPr/>
          <p:nvPr/>
        </p:nvSpPr>
        <p:spPr>
          <a:xfrm flipH="1">
            <a:off x="-10950" y="4750741"/>
            <a:ext cx="12205601" cy="2123494"/>
          </a:xfrm>
          <a:custGeom>
            <a:avLst/>
            <a:gdLst>
              <a:gd name="connsiteX0" fmla="*/ 0 w 12192001"/>
              <a:gd name="connsiteY0" fmla="*/ 0 h 1714392"/>
              <a:gd name="connsiteX1" fmla="*/ 12192001 w 12192001"/>
              <a:gd name="connsiteY1" fmla="*/ 0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0 w 12192001"/>
              <a:gd name="connsiteY3" fmla="*/ 1714392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994864 h 1714392"/>
              <a:gd name="connsiteX4" fmla="*/ 0 w 12192001"/>
              <a:gd name="connsiteY4" fmla="*/ 0 h 1714392"/>
              <a:gd name="connsiteX0" fmla="*/ 0 w 12192001"/>
              <a:gd name="connsiteY0" fmla="*/ 0 h 1714392"/>
              <a:gd name="connsiteX1" fmla="*/ 12192001 w 12192001"/>
              <a:gd name="connsiteY1" fmla="*/ 694944 h 1714392"/>
              <a:gd name="connsiteX2" fmla="*/ 12192001 w 12192001"/>
              <a:gd name="connsiteY2" fmla="*/ 1714392 h 1714392"/>
              <a:gd name="connsiteX3" fmla="*/ 14990 w 12192001"/>
              <a:gd name="connsiteY3" fmla="*/ 1114785 h 1714392"/>
              <a:gd name="connsiteX4" fmla="*/ 0 w 12192001"/>
              <a:gd name="connsiteY4" fmla="*/ 0 h 1714392"/>
              <a:gd name="connsiteX0" fmla="*/ 0 w 12192001"/>
              <a:gd name="connsiteY0" fmla="*/ 0 h 1114785"/>
              <a:gd name="connsiteX1" fmla="*/ 12192001 w 12192001"/>
              <a:gd name="connsiteY1" fmla="*/ 694944 h 1114785"/>
              <a:gd name="connsiteX2" fmla="*/ 12177010 w 12192001"/>
              <a:gd name="connsiteY2" fmla="*/ 1099795 h 1114785"/>
              <a:gd name="connsiteX3" fmla="*/ 14990 w 12192001"/>
              <a:gd name="connsiteY3" fmla="*/ 1114785 h 1114785"/>
              <a:gd name="connsiteX4" fmla="*/ 0 w 12192001"/>
              <a:gd name="connsiteY4" fmla="*/ 0 h 1114785"/>
              <a:gd name="connsiteX0" fmla="*/ 0 w 12200062"/>
              <a:gd name="connsiteY0" fmla="*/ 0 h 1114785"/>
              <a:gd name="connsiteX1" fmla="*/ 12192001 w 12200062"/>
              <a:gd name="connsiteY1" fmla="*/ 694944 h 1114785"/>
              <a:gd name="connsiteX2" fmla="*/ 12200062 w 12200062"/>
              <a:gd name="connsiteY2" fmla="*/ 1099795 h 1114785"/>
              <a:gd name="connsiteX3" fmla="*/ 14990 w 12200062"/>
              <a:gd name="connsiteY3" fmla="*/ 1114785 h 1114785"/>
              <a:gd name="connsiteX4" fmla="*/ 0 w 12200062"/>
              <a:gd name="connsiteY4" fmla="*/ 0 h 1114785"/>
              <a:gd name="connsiteX0" fmla="*/ 10950 w 12211012"/>
              <a:gd name="connsiteY0" fmla="*/ 0 h 1127755"/>
              <a:gd name="connsiteX1" fmla="*/ 12202951 w 12211012"/>
              <a:gd name="connsiteY1" fmla="*/ 694944 h 1127755"/>
              <a:gd name="connsiteX2" fmla="*/ 12211012 w 12211012"/>
              <a:gd name="connsiteY2" fmla="*/ 1099795 h 1127755"/>
              <a:gd name="connsiteX3" fmla="*/ 0 w 12211012"/>
              <a:gd name="connsiteY3" fmla="*/ 1127755 h 1127755"/>
              <a:gd name="connsiteX4" fmla="*/ 10950 w 12211012"/>
              <a:gd name="connsiteY4" fmla="*/ 0 h 1127755"/>
              <a:gd name="connsiteX0" fmla="*/ 10950 w 12211012"/>
              <a:gd name="connsiteY0" fmla="*/ 0 h 1135778"/>
              <a:gd name="connsiteX1" fmla="*/ 12202951 w 12211012"/>
              <a:gd name="connsiteY1" fmla="*/ 694944 h 1135778"/>
              <a:gd name="connsiteX2" fmla="*/ 12211012 w 12211012"/>
              <a:gd name="connsiteY2" fmla="*/ 1135778 h 1135778"/>
              <a:gd name="connsiteX3" fmla="*/ 0 w 12211012"/>
              <a:gd name="connsiteY3" fmla="*/ 1127755 h 1135778"/>
              <a:gd name="connsiteX4" fmla="*/ 10950 w 12211012"/>
              <a:gd name="connsiteY4" fmla="*/ 0 h 1135778"/>
              <a:gd name="connsiteX0" fmla="*/ 32592 w 12232654"/>
              <a:gd name="connsiteY0" fmla="*/ 0 h 1139338"/>
              <a:gd name="connsiteX1" fmla="*/ 12224593 w 12232654"/>
              <a:gd name="connsiteY1" fmla="*/ 694944 h 1139338"/>
              <a:gd name="connsiteX2" fmla="*/ 12232654 w 12232654"/>
              <a:gd name="connsiteY2" fmla="*/ 1135778 h 1139338"/>
              <a:gd name="connsiteX3" fmla="*/ 0 w 12232654"/>
              <a:gd name="connsiteY3" fmla="*/ 1139338 h 1139338"/>
              <a:gd name="connsiteX4" fmla="*/ 32592 w 12232654"/>
              <a:gd name="connsiteY4" fmla="*/ 0 h 1139338"/>
              <a:gd name="connsiteX0" fmla="*/ 0 w 12200062"/>
              <a:gd name="connsiteY0" fmla="*/ 0 h 1135778"/>
              <a:gd name="connsiteX1" fmla="*/ 12192001 w 12200062"/>
              <a:gd name="connsiteY1" fmla="*/ 694944 h 1135778"/>
              <a:gd name="connsiteX2" fmla="*/ 12200062 w 12200062"/>
              <a:gd name="connsiteY2" fmla="*/ 1135778 h 1135778"/>
              <a:gd name="connsiteX3" fmla="*/ 37746 w 12200062"/>
              <a:gd name="connsiteY3" fmla="*/ 1072738 h 1135778"/>
              <a:gd name="connsiteX4" fmla="*/ 0 w 12200062"/>
              <a:gd name="connsiteY4" fmla="*/ 0 h 1135778"/>
              <a:gd name="connsiteX0" fmla="*/ 5539 w 12205601"/>
              <a:gd name="connsiteY0" fmla="*/ 0 h 1136443"/>
              <a:gd name="connsiteX1" fmla="*/ 12197540 w 12205601"/>
              <a:gd name="connsiteY1" fmla="*/ 694944 h 1136443"/>
              <a:gd name="connsiteX2" fmla="*/ 12205601 w 12205601"/>
              <a:gd name="connsiteY2" fmla="*/ 1135778 h 1136443"/>
              <a:gd name="connsiteX3" fmla="*/ 0 w 12205601"/>
              <a:gd name="connsiteY3" fmla="*/ 1136443 h 1136443"/>
              <a:gd name="connsiteX4" fmla="*/ 5539 w 12205601"/>
              <a:gd name="connsiteY4" fmla="*/ 0 h 11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5601" h="1136443">
                <a:moveTo>
                  <a:pt x="5539" y="0"/>
                </a:moveTo>
                <a:cubicBezTo>
                  <a:pt x="119331" y="12192"/>
                  <a:pt x="11919156" y="701040"/>
                  <a:pt x="12197540" y="694944"/>
                </a:cubicBezTo>
                <a:lnTo>
                  <a:pt x="12205601" y="1135778"/>
                </a:lnTo>
                <a:lnTo>
                  <a:pt x="0" y="1136443"/>
                </a:lnTo>
                <a:cubicBezTo>
                  <a:pt x="1846" y="757629"/>
                  <a:pt x="3693" y="378814"/>
                  <a:pt x="5539" y="0"/>
                </a:cubicBezTo>
                <a:close/>
              </a:path>
            </a:pathLst>
          </a:custGeom>
          <a:solidFill>
            <a:srgbClr val="76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0FE13B6B-2BDE-51F1-6638-DE57A09AE00D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1F4B1-E5D4-3C8D-3413-F93A6750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1089F4-FE24-8B4A-87BA-7B8C993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11061783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77678A-4E37-3547-A234-65170C5C4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5" r="7085" b="50000"/>
          <a:stretch/>
        </p:blipFill>
        <p:spPr>
          <a:xfrm>
            <a:off x="0" y="5039835"/>
            <a:ext cx="12192000" cy="18181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6183C-94A4-92BE-1B3D-771AAAC6B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5" r="7085" b="50000"/>
          <a:stretch/>
        </p:blipFill>
        <p:spPr>
          <a:xfrm>
            <a:off x="0" y="5039835"/>
            <a:ext cx="12192000" cy="18181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8D2BB4-CA9A-DF1D-D994-8CFE5E2E8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568" y="6248506"/>
            <a:ext cx="1388948" cy="3811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F2707-1621-9AD1-A22B-69CC72950FA1}"/>
              </a:ext>
            </a:extLst>
          </p:cNvPr>
          <p:cNvSpPr txBox="1">
            <a:spLocks/>
          </p:cNvSpPr>
          <p:nvPr/>
        </p:nvSpPr>
        <p:spPr>
          <a:xfrm>
            <a:off x="2139392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1089F4-FE24-8B4A-87BA-7B8C993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10821877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5F4E4C-7690-DE90-5341-2AB8898F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68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E18CDB4-8172-8F9F-0A57-69E3276F2622}"/>
              </a:ext>
            </a:extLst>
          </p:cNvPr>
          <p:cNvSpPr txBox="1">
            <a:spLocks/>
          </p:cNvSpPr>
          <p:nvPr/>
        </p:nvSpPr>
        <p:spPr>
          <a:xfrm>
            <a:off x="2139392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5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 небольшим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E36449-BC9A-5D4C-8146-095E8AFAB0C2}"/>
              </a:ext>
            </a:extLst>
          </p:cNvPr>
          <p:cNvSpPr/>
          <p:nvPr/>
        </p:nvSpPr>
        <p:spPr>
          <a:xfrm>
            <a:off x="623888" y="701040"/>
            <a:ext cx="4969191" cy="4998720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75FFB737-4DF5-4D41-A4FA-53549BD7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618" y="701040"/>
            <a:ext cx="5515086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C9EE1C47-FE64-2046-885C-263380088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043" y="2150428"/>
            <a:ext cx="5515086" cy="38972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4A985D4-4B53-6744-AD21-7ADC627EA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043" y="2540155"/>
            <a:ext cx="5515086" cy="315960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BC59EEF4-D741-514F-A21C-298E1FD43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888" y="701675"/>
            <a:ext cx="4968875" cy="499745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F48B3D-27B2-9E43-6C1F-3AB1CC41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A8ACC90D-7183-88E2-3CC5-21180B150EBB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ажны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1089F4-FE24-8B4A-87BA-7B8C993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476895"/>
            <a:ext cx="6903083" cy="14493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2C3C3F-5D3F-4EF6-B3A9-C9AE5AD10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2926284"/>
            <a:ext cx="6903083" cy="270974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DEF8D5-07DA-E745-8153-58BFEA23E894}"/>
              </a:ext>
            </a:extLst>
          </p:cNvPr>
          <p:cNvSpPr/>
          <p:nvPr/>
        </p:nvSpPr>
        <p:spPr>
          <a:xfrm>
            <a:off x="8196349" y="0"/>
            <a:ext cx="399565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991B83-A3FC-1442-8BC0-A57DC9663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9689">
            <a:off x="8935636" y="1045447"/>
            <a:ext cx="4659971" cy="4614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759DAA48-3F2E-6246-9E64-EB088F0871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8563" y="1676400"/>
            <a:ext cx="2836862" cy="4041775"/>
          </a:xfrm>
          <a:prstGeom prst="rect">
            <a:avLst/>
          </a:prstGeom>
        </p:spPr>
        <p:txBody>
          <a:bodyPr anchor="ctr"/>
          <a:lstStyle>
            <a:lvl1pPr algn="ctr">
              <a:defRPr sz="54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5400">
                <a:solidFill>
                  <a:schemeClr val="bg1"/>
                </a:solidFill>
              </a:defRPr>
            </a:lvl2pPr>
            <a:lvl3pPr>
              <a:defRPr sz="5400">
                <a:solidFill>
                  <a:schemeClr val="bg1"/>
                </a:solidFill>
              </a:defRPr>
            </a:lvl3pPr>
            <a:lvl4pPr>
              <a:defRPr sz="5400">
                <a:solidFill>
                  <a:schemeClr val="bg1"/>
                </a:solidFill>
              </a:defRPr>
            </a:lvl4pPr>
            <a:lvl5pPr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Важные</a:t>
            </a:r>
          </a:p>
          <a:p>
            <a:pPr lvl="0"/>
            <a:r>
              <a:rPr lang="ru-RU" dirty="0"/>
              <a:t>цифры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A448D-86CB-DD2D-EB9A-69BCD93F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E1B74B45-511D-AA4D-16BB-5AB31274AE36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5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ент на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01089F4-FE24-8B4A-87BA-7B8C993C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772513"/>
            <a:ext cx="5351807" cy="10061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 i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E6AC73-AE1E-9E48-9D73-9D969553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2296" y="772513"/>
            <a:ext cx="4885277" cy="5312973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C7612E2B-9C8D-CF48-9077-BE8F5CC4E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2081938"/>
            <a:ext cx="5351807" cy="299769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501D6-AE62-357C-C472-AD4C14218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357" y="6248506"/>
            <a:ext cx="1388948" cy="38111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5CFD554D-F7C2-0264-ADCD-FE0BCEF9D6E1}"/>
              </a:ext>
            </a:extLst>
          </p:cNvPr>
          <p:cNvSpPr txBox="1">
            <a:spLocks/>
          </p:cNvSpPr>
          <p:nvPr/>
        </p:nvSpPr>
        <p:spPr>
          <a:xfrm>
            <a:off x="2140181" y="6229247"/>
            <a:ext cx="837110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A2AFB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0" i="0" dirty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740DD4F2-5AF5-1544-A7A5-DD17EA85F4C9}" type="slidenum">
              <a:rPr lang="ru-RU" sz="1400" b="0" i="0" smtClean="0">
                <a:solidFill>
                  <a:srgbClr val="76A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400" b="0" i="0" dirty="0">
              <a:solidFill>
                <a:srgbClr val="76AF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499" b="1" i="0" kern="1200">
          <a:solidFill>
            <a:srgbClr val="4C5B60"/>
          </a:solidFill>
          <a:latin typeface="Lato Black" charset="0"/>
          <a:ea typeface="Lato Black" charset="0"/>
          <a:cs typeface="Lato Black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rgbClr val="4C5B60"/>
          </a:solidFill>
          <a:latin typeface="Lato" charset="0"/>
          <a:ea typeface="Lato" charset="0"/>
          <a:cs typeface="Lato" charset="0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4C5B60"/>
          </a:solidFill>
          <a:latin typeface="Lato" charset="0"/>
          <a:ea typeface="Lato" charset="0"/>
          <a:cs typeface="Lato" charset="0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b="0" i="0" kern="1200">
          <a:solidFill>
            <a:srgbClr val="4C5B60"/>
          </a:solidFill>
          <a:latin typeface="Lato" charset="0"/>
          <a:ea typeface="Lato" charset="0"/>
          <a:cs typeface="Lato" charset="0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b="0" i="0" kern="1200">
          <a:solidFill>
            <a:srgbClr val="4C5B60"/>
          </a:solidFill>
          <a:latin typeface="Lato" charset="0"/>
          <a:ea typeface="Lato" charset="0"/>
          <a:cs typeface="Lato" charset="0"/>
        </a:defRPr>
      </a:lvl4pPr>
      <a:lvl5pPr marL="1828251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b="0" i="0" kern="1200">
          <a:solidFill>
            <a:srgbClr val="4C5B60"/>
          </a:solidFill>
          <a:latin typeface="Lato" charset="0"/>
          <a:ea typeface="Lato" charset="0"/>
          <a:cs typeface="Lato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7287">
          <p15:clr>
            <a:srgbClr val="9FCC3B"/>
          </p15:clr>
        </p15:guide>
        <p15:guide id="10" orient="horz" pos="3861">
          <p15:clr>
            <a:srgbClr val="9FCC3B"/>
          </p15:clr>
        </p15:guide>
        <p15:guide id="11" orient="horz" pos="799">
          <p15:clr>
            <a:srgbClr val="9FCC3B"/>
          </p15:clr>
        </p15:guide>
        <p15:guide id="12" pos="393">
          <p15:clr>
            <a:srgbClr val="9FCC3B"/>
          </p15:clr>
        </p15:guide>
        <p15:guide id="13" pos="2026">
          <p15:clr>
            <a:srgbClr val="5ACBF0"/>
          </p15:clr>
        </p15:guide>
        <p15:guide id="14" pos="2139">
          <p15:clr>
            <a:srgbClr val="5ACBF0"/>
          </p15:clr>
        </p15:guide>
        <p15:guide id="15" pos="3772">
          <p15:clr>
            <a:srgbClr val="5ACBF0"/>
          </p15:clr>
        </p15:guide>
        <p15:guide id="16" pos="3885">
          <p15:clr>
            <a:srgbClr val="5ACBF0"/>
          </p15:clr>
        </p15:guide>
        <p15:guide id="17" pos="5518">
          <p15:clr>
            <a:srgbClr val="5ACBF0"/>
          </p15:clr>
        </p15:guide>
        <p15:guide id="18" pos="565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4C6456A-152D-3C8F-9AC4-65D1A865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434908"/>
            <a:ext cx="6036888" cy="2384429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/>
              <a:t>Zyfra Mass</a:t>
            </a:r>
            <a:r>
              <a:rPr lang="ru-RU" sz="3600" dirty="0"/>
              <a:t> </a:t>
            </a:r>
            <a:r>
              <a:rPr lang="en-US" sz="3600" dirty="0"/>
              <a:t>&amp;</a:t>
            </a:r>
            <a:r>
              <a:rPr lang="ru-RU" sz="3600" dirty="0"/>
              <a:t> </a:t>
            </a:r>
            <a:r>
              <a:rPr lang="en-US" sz="3600" dirty="0"/>
              <a:t>Energy Balance</a:t>
            </a:r>
          </a:p>
        </p:txBody>
      </p:sp>
    </p:spTree>
    <p:extLst>
      <p:ext uri="{BB962C8B-B14F-4D97-AF65-F5344CB8AC3E}">
        <p14:creationId xmlns:p14="http://schemas.microsoft.com/office/powerpoint/2010/main" val="57308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20D75-538C-482D-A308-C2E0EDC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развития </a:t>
            </a:r>
            <a:r>
              <a:rPr lang="en-US" dirty="0"/>
              <a:t>Z-MEB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857F0-C7F1-4849-A309-EA2CACCDE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Снижение порога входа для работы с продуктом, 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Улучшение точности и достоверности данных о потерях и расхождениях баланса,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Ускорение процессов сведения балансов для скорейшего устранения дебалансов,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Работа с динамической графической схемой,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Уведомление персонала,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Визуальная аналитика для руководителей предприятия,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Оценка измерительной системы.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n-lt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n-lt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8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20D75-538C-482D-A308-C2E0EDC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внедрений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857F0-C7F1-4849-A309-EA2CACCDE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ПАО «Газпром нефть»;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ПАО «</a:t>
            </a:r>
            <a:r>
              <a:rPr lang="ru-RU" sz="1600" dirty="0" err="1">
                <a:latin typeface="+mn-lt"/>
                <a:cs typeface="Lato" panose="020B0604020202020204" charset="0"/>
              </a:rPr>
              <a:t>Сибур</a:t>
            </a:r>
            <a:r>
              <a:rPr lang="ru-RU" sz="1600" dirty="0">
                <a:latin typeface="+mn-lt"/>
                <a:cs typeface="Lato" panose="020B0604020202020204" charset="0"/>
              </a:rPr>
              <a:t> Холдинг»;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РУП «Производственное объединение «Белоруснефть»;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  <a:cs typeface="Lato" panose="020B0604020202020204" charset="0"/>
              </a:rPr>
              <a:t>ООО «НПП «</a:t>
            </a:r>
            <a:r>
              <a:rPr lang="en-GB" sz="1600" dirty="0" err="1">
                <a:latin typeface="+mn-lt"/>
                <a:cs typeface="Lato" panose="020B0604020202020204" charset="0"/>
              </a:rPr>
              <a:t>Нефтехимия</a:t>
            </a:r>
            <a:r>
              <a:rPr lang="en-GB" sz="1600" dirty="0">
                <a:latin typeface="+mn-lt"/>
                <a:cs typeface="Lato" panose="020B0604020202020204" charset="0"/>
              </a:rPr>
              <a:t>»</a:t>
            </a:r>
            <a:endParaRPr lang="ru-RU" sz="1600" dirty="0">
              <a:latin typeface="+mn-lt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2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7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E460BC7-22DA-48E3-A7DA-ECCFCB14C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7" y="1890944"/>
            <a:ext cx="5351809" cy="4092344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Продукт </a:t>
            </a:r>
            <a:r>
              <a:rPr lang="en-US" dirty="0">
                <a:latin typeface="+mn-lt"/>
                <a:cs typeface="Lato" panose="020B0604020202020204" charset="0"/>
              </a:rPr>
              <a:t>Z-MEB </a:t>
            </a:r>
            <a:r>
              <a:rPr lang="ru-RU" dirty="0">
                <a:latin typeface="+mn-lt"/>
                <a:cs typeface="Lato" panose="020B0604020202020204" charset="0"/>
              </a:rPr>
              <a:t>создан для нефтегазодобывающих и рудодобывающих предприятий, а также предприятий с большими объемами </a:t>
            </a:r>
            <a:r>
              <a:rPr lang="ru-RU" dirty="0" err="1">
                <a:latin typeface="+mn-lt"/>
                <a:cs typeface="Lato" panose="020B0604020202020204" charset="0"/>
              </a:rPr>
              <a:t>энерго</a:t>
            </a:r>
            <a:r>
              <a:rPr lang="ru-RU" dirty="0">
                <a:latin typeface="+mn-lt"/>
                <a:cs typeface="Lato" panose="020B0604020202020204" charset="0"/>
              </a:rPr>
              <a:t> и </a:t>
            </a:r>
            <a:r>
              <a:rPr lang="ru-RU" dirty="0" err="1">
                <a:latin typeface="+mn-lt"/>
                <a:cs typeface="Lato" panose="020B0604020202020204" charset="0"/>
              </a:rPr>
              <a:t>ресурсопотребления</a:t>
            </a:r>
            <a:r>
              <a:rPr lang="ru-RU" dirty="0">
                <a:latin typeface="+mn-lt"/>
                <a:cs typeface="Lato" panose="020B0604020202020204" charset="0"/>
              </a:rPr>
              <a:t>. 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Основные задачи продукта: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контроль и сокращение потребления ресурсов предприятием;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помощь в оптимизации производственных процессов;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снижение ресурсных потерь;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улучшение экономических показателей производства за счет своевременного сведения балансов.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CB66F-5B78-44F1-A8E0-996BCFA890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5511" y="1890944"/>
            <a:ext cx="5351809" cy="4092344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ru-RU" dirty="0">
                <a:latin typeface="+mn-lt"/>
                <a:cs typeface="Lato" panose="020B0604020202020204" charset="0"/>
              </a:rPr>
              <a:t>Продукт </a:t>
            </a:r>
            <a:r>
              <a:rPr lang="en-US" dirty="0">
                <a:latin typeface="+mn-lt"/>
                <a:cs typeface="Lato" panose="020B0604020202020204" charset="0"/>
              </a:rPr>
              <a:t>Z-MEB</a:t>
            </a:r>
            <a:r>
              <a:rPr lang="ru-RU" dirty="0">
                <a:latin typeface="+mn-lt"/>
                <a:cs typeface="Lato" panose="020B0604020202020204" charset="0"/>
              </a:rPr>
              <a:t> как средство объективного контроля, которое обеспечивает прозрачность и достоверность данных о производстве. Позволяет оценить погрешность наблюдаемых характеристик.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+mn-lt"/>
                <a:cs typeface="Lato" panose="020B0604020202020204" charset="0"/>
              </a:rPr>
              <a:t>Что дает заказчику: *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Lato" panose="020B0604020202020204" charset="0"/>
              </a:rPr>
              <a:t>снижение рисков человеческого фактора до 40%;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Lato" panose="020B0604020202020204" charset="0"/>
              </a:rPr>
              <a:t>снижение производственных потерь до 30%;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Lato" panose="020B0604020202020204" charset="0"/>
              </a:rPr>
              <a:t>затраты на обучение персонала и его стоимость до 20%;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Lato" panose="020B0604020202020204" charset="0"/>
              </a:rPr>
              <a:t>снижение затрат на техобслуживание до 30%.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000" dirty="0">
                <a:latin typeface="+mn-lt"/>
                <a:cs typeface="Lato" panose="020B0604020202020204" charset="0"/>
              </a:rPr>
              <a:t>* - на основе экспертной оценки. Требует уточнения</a:t>
            </a:r>
          </a:p>
          <a:p>
            <a:endParaRPr lang="ru-RU" dirty="0">
              <a:latin typeface="+mn-lt"/>
              <a:cs typeface="Lato" panose="020B060402020202020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0DE361-5A93-4413-AD0F-526B4C2D3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Область применения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F21850-9F82-406D-9AEF-0F9C56089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5511" y="1449390"/>
            <a:ext cx="3324225" cy="369887"/>
          </a:xfrm>
        </p:spPr>
        <p:txBody>
          <a:bodyPr/>
          <a:lstStyle/>
          <a:p>
            <a:r>
              <a:rPr lang="ru-RU" dirty="0">
                <a:latin typeface="+mn-lt"/>
              </a:rPr>
              <a:t>Продуктовая ценность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2644740-B170-4F0B-8A4C-E827B9E7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Zyfra Mass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&amp;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Energy Balance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04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A5292E-9661-4A37-BF4C-B7E16F8F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9" y="1"/>
            <a:ext cx="11070592" cy="1449388"/>
          </a:xfrm>
        </p:spPr>
        <p:txBody>
          <a:bodyPr/>
          <a:lstStyle/>
          <a:p>
            <a:r>
              <a:rPr lang="ru-RU" dirty="0">
                <a:latin typeface="+mn-lt"/>
              </a:rPr>
              <a:t>Автоматизированный сбор, хранение и </a:t>
            </a:r>
            <a:r>
              <a:rPr lang="ru-RU" dirty="0">
                <a:latin typeface="+mj-lt"/>
              </a:rPr>
              <a:t>структурирование</a:t>
            </a:r>
            <a:r>
              <a:rPr lang="ru-RU" dirty="0">
                <a:latin typeface="+mn-lt"/>
              </a:rPr>
              <a:t> данных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9B1F7A-B6E9-4C59-BA59-C32639989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spc="-6" dirty="0">
                <a:solidFill>
                  <a:srgbClr val="5AA517"/>
                </a:solidFill>
                <a:latin typeface="+mn-lt"/>
                <a:cs typeface="Lato" panose="020F0502020204030203" pitchFamily="34" charset="0"/>
              </a:rPr>
              <a:t>Продукт </a:t>
            </a:r>
            <a:r>
              <a:rPr lang="ru-RU" sz="2000" b="1" spc="-24" dirty="0">
                <a:solidFill>
                  <a:srgbClr val="5AA517"/>
                </a:solidFill>
                <a:latin typeface="+mn-lt"/>
                <a:cs typeface="Lato" panose="020F0502020204030203" pitchFamily="34" charset="0"/>
              </a:rPr>
              <a:t>базируется </a:t>
            </a:r>
            <a:r>
              <a:rPr lang="ru-RU" sz="2000" b="1" spc="-3" dirty="0">
                <a:solidFill>
                  <a:srgbClr val="5AA517"/>
                </a:solidFill>
                <a:latin typeface="+mn-lt"/>
                <a:cs typeface="Lato" panose="020F0502020204030203" pitchFamily="34" charset="0"/>
              </a:rPr>
              <a:t>на</a:t>
            </a:r>
            <a:r>
              <a:rPr lang="ru-RU" sz="2000" b="1" spc="-33" dirty="0">
                <a:solidFill>
                  <a:srgbClr val="5AA517"/>
                </a:solidFill>
                <a:latin typeface="+mn-lt"/>
                <a:cs typeface="Lato" panose="020F0502020204030203" pitchFamily="34" charset="0"/>
              </a:rPr>
              <a:t> </a:t>
            </a:r>
            <a:r>
              <a:rPr lang="en-US" sz="2000" b="1" spc="-39" dirty="0" err="1">
                <a:solidFill>
                  <a:srgbClr val="5AA517"/>
                </a:solidFill>
                <a:latin typeface="+mn-lt"/>
                <a:cs typeface="Lato" panose="020F0502020204030203" pitchFamily="34" charset="0"/>
              </a:rPr>
              <a:t>ZIIoT</a:t>
            </a:r>
            <a:endParaRPr lang="en-US" sz="2000" b="1" spc="-39" dirty="0">
              <a:solidFill>
                <a:srgbClr val="5AA517"/>
              </a:solidFill>
              <a:latin typeface="+mn-lt"/>
              <a:cs typeface="Lato" panose="020F0502020204030203" pitchFamily="34" charset="0"/>
            </a:endParaRPr>
          </a:p>
          <a:p>
            <a:endParaRPr lang="en-US" sz="2000" dirty="0">
              <a:latin typeface="+mn-lt"/>
              <a:cs typeface="Lato" panose="020F0502020204030203" pitchFamily="34" charset="0"/>
            </a:endParaRPr>
          </a:p>
          <a:p>
            <a:pPr marL="7701" marR="3081" algn="just">
              <a:lnSpc>
                <a:spcPct val="99800"/>
              </a:lnSpc>
              <a:spcBef>
                <a:spcPts val="79"/>
              </a:spcBef>
            </a:pPr>
            <a:r>
              <a:rPr lang="ru-RU" sz="1600" dirty="0">
                <a:latin typeface="+mn-lt"/>
                <a:cs typeface="Lato" panose="020B0604020202020204" charset="0"/>
              </a:rPr>
              <a:t>Платформа </a:t>
            </a:r>
            <a:r>
              <a:rPr lang="ru-RU" sz="1600" dirty="0" err="1">
                <a:latin typeface="+mn-lt"/>
                <a:cs typeface="Lato" panose="020B0604020202020204" charset="0"/>
              </a:rPr>
              <a:t>ZIIoT</a:t>
            </a:r>
            <a:r>
              <a:rPr lang="ru-RU" sz="1600" dirty="0">
                <a:latin typeface="+mn-lt"/>
                <a:cs typeface="Lato" panose="020B0604020202020204" charset="0"/>
              </a:rPr>
              <a:t> предоставляет</a:t>
            </a:r>
          </a:p>
          <a:p>
            <a:pPr marL="7701" marR="3081" algn="just">
              <a:lnSpc>
                <a:spcPct val="99800"/>
              </a:lnSpc>
              <a:spcBef>
                <a:spcPts val="79"/>
              </a:spcBef>
            </a:pPr>
            <a:r>
              <a:rPr lang="ru-RU" sz="1600" dirty="0">
                <a:latin typeface="+mn-lt"/>
                <a:cs typeface="Lato" panose="020B0604020202020204" charset="0"/>
              </a:rPr>
              <a:t>объектную модель, основанную по </a:t>
            </a:r>
          </a:p>
          <a:p>
            <a:pPr marL="7701" marR="3081" algn="just">
              <a:lnSpc>
                <a:spcPct val="99800"/>
              </a:lnSpc>
              <a:spcBef>
                <a:spcPts val="79"/>
              </a:spcBef>
            </a:pPr>
            <a:r>
              <a:rPr lang="ru-RU" sz="1600" dirty="0">
                <a:latin typeface="+mn-lt"/>
                <a:cs typeface="Lato" panose="020B0604020202020204" charset="0"/>
              </a:rPr>
              <a:t>ГОСТ Р МЭК 62264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D3D25D6-65EA-4D83-9CCE-0F74281A8EB3}"/>
              </a:ext>
            </a:extLst>
          </p:cNvPr>
          <p:cNvSpPr/>
          <p:nvPr/>
        </p:nvSpPr>
        <p:spPr>
          <a:xfrm>
            <a:off x="1686293" y="3687519"/>
            <a:ext cx="2020434" cy="2021204"/>
          </a:xfrm>
          <a:custGeom>
            <a:avLst/>
            <a:gdLst/>
            <a:ahLst/>
            <a:cxnLst/>
            <a:rect l="l" t="t" r="r" b="b"/>
            <a:pathLst>
              <a:path w="3331845" h="3333115">
                <a:moveTo>
                  <a:pt x="879352" y="0"/>
                </a:moveTo>
                <a:lnTo>
                  <a:pt x="831410" y="805"/>
                </a:lnTo>
                <a:lnTo>
                  <a:pt x="783007" y="4429"/>
                </a:lnTo>
                <a:lnTo>
                  <a:pt x="734164" y="10869"/>
                </a:lnTo>
                <a:lnTo>
                  <a:pt x="684904" y="20126"/>
                </a:lnTo>
                <a:lnTo>
                  <a:pt x="635247" y="32199"/>
                </a:lnTo>
                <a:lnTo>
                  <a:pt x="588314" y="46220"/>
                </a:lnTo>
                <a:lnTo>
                  <a:pt x="543043" y="62399"/>
                </a:lnTo>
                <a:lnTo>
                  <a:pt x="499452" y="80650"/>
                </a:lnTo>
                <a:lnTo>
                  <a:pt x="457558" y="100886"/>
                </a:lnTo>
                <a:lnTo>
                  <a:pt x="417379" y="123023"/>
                </a:lnTo>
                <a:lnTo>
                  <a:pt x="378932" y="146974"/>
                </a:lnTo>
                <a:lnTo>
                  <a:pt x="342235" y="172655"/>
                </a:lnTo>
                <a:lnTo>
                  <a:pt x="307305" y="199980"/>
                </a:lnTo>
                <a:lnTo>
                  <a:pt x="274160" y="228863"/>
                </a:lnTo>
                <a:lnTo>
                  <a:pt x="242817" y="259219"/>
                </a:lnTo>
                <a:lnTo>
                  <a:pt x="213294" y="290963"/>
                </a:lnTo>
                <a:lnTo>
                  <a:pt x="185608" y="324008"/>
                </a:lnTo>
                <a:lnTo>
                  <a:pt x="159776" y="358269"/>
                </a:lnTo>
                <a:lnTo>
                  <a:pt x="135817" y="393661"/>
                </a:lnTo>
                <a:lnTo>
                  <a:pt x="113747" y="430098"/>
                </a:lnTo>
                <a:lnTo>
                  <a:pt x="93583" y="467494"/>
                </a:lnTo>
                <a:lnTo>
                  <a:pt x="75345" y="505765"/>
                </a:lnTo>
                <a:lnTo>
                  <a:pt x="59048" y="544824"/>
                </a:lnTo>
                <a:lnTo>
                  <a:pt x="44710" y="584586"/>
                </a:lnTo>
                <a:lnTo>
                  <a:pt x="32349" y="624966"/>
                </a:lnTo>
                <a:lnTo>
                  <a:pt x="21983" y="665878"/>
                </a:lnTo>
                <a:lnTo>
                  <a:pt x="13628" y="707236"/>
                </a:lnTo>
                <a:lnTo>
                  <a:pt x="7303" y="748955"/>
                </a:lnTo>
                <a:lnTo>
                  <a:pt x="3024" y="790949"/>
                </a:lnTo>
                <a:lnTo>
                  <a:pt x="810" y="833133"/>
                </a:lnTo>
                <a:lnTo>
                  <a:pt x="677" y="875422"/>
                </a:lnTo>
                <a:lnTo>
                  <a:pt x="2643" y="917729"/>
                </a:lnTo>
                <a:lnTo>
                  <a:pt x="6725" y="959970"/>
                </a:lnTo>
                <a:lnTo>
                  <a:pt x="12942" y="1002058"/>
                </a:lnTo>
                <a:lnTo>
                  <a:pt x="21310" y="1043908"/>
                </a:lnTo>
                <a:lnTo>
                  <a:pt x="31848" y="1085435"/>
                </a:lnTo>
                <a:lnTo>
                  <a:pt x="44571" y="1126553"/>
                </a:lnTo>
                <a:lnTo>
                  <a:pt x="59499" y="1167177"/>
                </a:lnTo>
                <a:lnTo>
                  <a:pt x="76647" y="1207221"/>
                </a:lnTo>
                <a:lnTo>
                  <a:pt x="96035" y="1246599"/>
                </a:lnTo>
                <a:lnTo>
                  <a:pt x="117679" y="1285227"/>
                </a:lnTo>
                <a:lnTo>
                  <a:pt x="141597" y="1323017"/>
                </a:lnTo>
                <a:lnTo>
                  <a:pt x="167806" y="1359886"/>
                </a:lnTo>
                <a:lnTo>
                  <a:pt x="194911" y="1399836"/>
                </a:lnTo>
                <a:lnTo>
                  <a:pt x="217887" y="1441892"/>
                </a:lnTo>
                <a:lnTo>
                  <a:pt x="236716" y="1485688"/>
                </a:lnTo>
                <a:lnTo>
                  <a:pt x="251377" y="1530855"/>
                </a:lnTo>
                <a:lnTo>
                  <a:pt x="261851" y="1577027"/>
                </a:lnTo>
                <a:lnTo>
                  <a:pt x="268118" y="1623836"/>
                </a:lnTo>
                <a:lnTo>
                  <a:pt x="270158" y="1670916"/>
                </a:lnTo>
                <a:lnTo>
                  <a:pt x="267951" y="1717898"/>
                </a:lnTo>
                <a:lnTo>
                  <a:pt x="261477" y="1764416"/>
                </a:lnTo>
                <a:lnTo>
                  <a:pt x="250718" y="1810102"/>
                </a:lnTo>
                <a:lnTo>
                  <a:pt x="235653" y="1854590"/>
                </a:lnTo>
                <a:lnTo>
                  <a:pt x="216262" y="1897511"/>
                </a:lnTo>
                <a:lnTo>
                  <a:pt x="192525" y="1938499"/>
                </a:lnTo>
                <a:lnTo>
                  <a:pt x="164424" y="1977187"/>
                </a:lnTo>
                <a:lnTo>
                  <a:pt x="134601" y="2016983"/>
                </a:lnTo>
                <a:lnTo>
                  <a:pt x="108298" y="2058231"/>
                </a:lnTo>
                <a:lnTo>
                  <a:pt x="85333" y="2100974"/>
                </a:lnTo>
                <a:lnTo>
                  <a:pt x="65526" y="2145256"/>
                </a:lnTo>
                <a:lnTo>
                  <a:pt x="48693" y="2191120"/>
                </a:lnTo>
                <a:lnTo>
                  <a:pt x="34654" y="2238612"/>
                </a:lnTo>
                <a:lnTo>
                  <a:pt x="23227" y="2287774"/>
                </a:lnTo>
                <a:lnTo>
                  <a:pt x="14229" y="2338650"/>
                </a:lnTo>
                <a:lnTo>
                  <a:pt x="7480" y="2391286"/>
                </a:lnTo>
                <a:lnTo>
                  <a:pt x="2797" y="2445724"/>
                </a:lnTo>
                <a:lnTo>
                  <a:pt x="0" y="2502008"/>
                </a:lnTo>
                <a:lnTo>
                  <a:pt x="4361" y="2539712"/>
                </a:lnTo>
                <a:lnTo>
                  <a:pt x="9256" y="2585120"/>
                </a:lnTo>
                <a:lnTo>
                  <a:pt x="16350" y="2635183"/>
                </a:lnTo>
                <a:lnTo>
                  <a:pt x="27308" y="2686851"/>
                </a:lnTo>
                <a:lnTo>
                  <a:pt x="40263" y="2731746"/>
                </a:lnTo>
                <a:lnTo>
                  <a:pt x="55261" y="2775256"/>
                </a:lnTo>
                <a:lnTo>
                  <a:pt x="72225" y="2817354"/>
                </a:lnTo>
                <a:lnTo>
                  <a:pt x="91083" y="2858010"/>
                </a:lnTo>
                <a:lnTo>
                  <a:pt x="111758" y="2897199"/>
                </a:lnTo>
                <a:lnTo>
                  <a:pt x="134178" y="2934892"/>
                </a:lnTo>
                <a:lnTo>
                  <a:pt x="158267" y="2971062"/>
                </a:lnTo>
                <a:lnTo>
                  <a:pt x="183952" y="3005681"/>
                </a:lnTo>
                <a:lnTo>
                  <a:pt x="211157" y="3038722"/>
                </a:lnTo>
                <a:lnTo>
                  <a:pt x="239809" y="3070157"/>
                </a:lnTo>
                <a:lnTo>
                  <a:pt x="269832" y="3099958"/>
                </a:lnTo>
                <a:lnTo>
                  <a:pt x="301154" y="3128099"/>
                </a:lnTo>
                <a:lnTo>
                  <a:pt x="333698" y="3154550"/>
                </a:lnTo>
                <a:lnTo>
                  <a:pt x="367392" y="3179286"/>
                </a:lnTo>
                <a:lnTo>
                  <a:pt x="402160" y="3202278"/>
                </a:lnTo>
                <a:lnTo>
                  <a:pt x="437928" y="3223499"/>
                </a:lnTo>
                <a:lnTo>
                  <a:pt x="474622" y="3242921"/>
                </a:lnTo>
                <a:lnTo>
                  <a:pt x="512167" y="3260516"/>
                </a:lnTo>
                <a:lnTo>
                  <a:pt x="550489" y="3276257"/>
                </a:lnTo>
                <a:lnTo>
                  <a:pt x="589513" y="3290117"/>
                </a:lnTo>
                <a:lnTo>
                  <a:pt x="629166" y="3302068"/>
                </a:lnTo>
                <a:lnTo>
                  <a:pt x="669372" y="3312082"/>
                </a:lnTo>
                <a:lnTo>
                  <a:pt x="710058" y="3320132"/>
                </a:lnTo>
                <a:lnTo>
                  <a:pt x="751149" y="3326190"/>
                </a:lnTo>
                <a:lnTo>
                  <a:pt x="792570" y="3330229"/>
                </a:lnTo>
                <a:lnTo>
                  <a:pt x="834248" y="3332220"/>
                </a:lnTo>
                <a:lnTo>
                  <a:pt x="876107" y="3332138"/>
                </a:lnTo>
                <a:lnTo>
                  <a:pt x="918073" y="3329953"/>
                </a:lnTo>
                <a:lnTo>
                  <a:pt x="960073" y="3325638"/>
                </a:lnTo>
                <a:lnTo>
                  <a:pt x="1002031" y="3319166"/>
                </a:lnTo>
                <a:lnTo>
                  <a:pt x="1043874" y="3310510"/>
                </a:lnTo>
                <a:lnTo>
                  <a:pt x="1085526" y="3299641"/>
                </a:lnTo>
                <a:lnTo>
                  <a:pt x="1126914" y="3286532"/>
                </a:lnTo>
                <a:lnTo>
                  <a:pt x="1167962" y="3271156"/>
                </a:lnTo>
                <a:lnTo>
                  <a:pt x="1208598" y="3253484"/>
                </a:lnTo>
                <a:lnTo>
                  <a:pt x="1248745" y="3233490"/>
                </a:lnTo>
                <a:lnTo>
                  <a:pt x="1288331" y="3211146"/>
                </a:lnTo>
                <a:lnTo>
                  <a:pt x="1327280" y="3186424"/>
                </a:lnTo>
                <a:lnTo>
                  <a:pt x="1365518" y="3159297"/>
                </a:lnTo>
                <a:lnTo>
                  <a:pt x="1403653" y="3134122"/>
                </a:lnTo>
                <a:lnTo>
                  <a:pt x="1445365" y="3112751"/>
                </a:lnTo>
                <a:lnTo>
                  <a:pt x="1490022" y="3095276"/>
                </a:lnTo>
                <a:lnTo>
                  <a:pt x="1536990" y="3081788"/>
                </a:lnTo>
                <a:lnTo>
                  <a:pt x="1585634" y="3072381"/>
                </a:lnTo>
                <a:lnTo>
                  <a:pt x="1635322" y="3067145"/>
                </a:lnTo>
                <a:lnTo>
                  <a:pt x="1685419" y="3066174"/>
                </a:lnTo>
                <a:lnTo>
                  <a:pt x="1735291" y="3069558"/>
                </a:lnTo>
                <a:lnTo>
                  <a:pt x="1784305" y="3077390"/>
                </a:lnTo>
                <a:lnTo>
                  <a:pt x="1831827" y="3089761"/>
                </a:lnTo>
                <a:lnTo>
                  <a:pt x="1877223" y="3106765"/>
                </a:lnTo>
                <a:lnTo>
                  <a:pt x="1919859" y="3128492"/>
                </a:lnTo>
                <a:lnTo>
                  <a:pt x="1959102" y="3155036"/>
                </a:lnTo>
                <a:lnTo>
                  <a:pt x="2001272" y="3185973"/>
                </a:lnTo>
                <a:lnTo>
                  <a:pt x="2044213" y="3213935"/>
                </a:lnTo>
                <a:lnTo>
                  <a:pt x="2087906" y="3238927"/>
                </a:lnTo>
                <a:lnTo>
                  <a:pt x="2132333" y="3260957"/>
                </a:lnTo>
                <a:lnTo>
                  <a:pt x="2177476" y="3280032"/>
                </a:lnTo>
                <a:lnTo>
                  <a:pt x="2223316" y="3296160"/>
                </a:lnTo>
                <a:lnTo>
                  <a:pt x="2269836" y="3309347"/>
                </a:lnTo>
                <a:lnTo>
                  <a:pt x="2317016" y="3319600"/>
                </a:lnTo>
                <a:lnTo>
                  <a:pt x="2364840" y="3326927"/>
                </a:lnTo>
                <a:lnTo>
                  <a:pt x="2413287" y="3331335"/>
                </a:lnTo>
                <a:lnTo>
                  <a:pt x="2462341" y="3332831"/>
                </a:lnTo>
                <a:lnTo>
                  <a:pt x="2511983" y="3331422"/>
                </a:lnTo>
                <a:lnTo>
                  <a:pt x="2562194" y="3327115"/>
                </a:lnTo>
                <a:lnTo>
                  <a:pt x="2612957" y="3319918"/>
                </a:lnTo>
                <a:lnTo>
                  <a:pt x="2664253" y="3309837"/>
                </a:lnTo>
                <a:lnTo>
                  <a:pt x="2709647" y="3298438"/>
                </a:lnTo>
                <a:lnTo>
                  <a:pt x="2753716" y="3284864"/>
                </a:lnTo>
                <a:lnTo>
                  <a:pt x="2796429" y="3269195"/>
                </a:lnTo>
                <a:lnTo>
                  <a:pt x="2837755" y="3251507"/>
                </a:lnTo>
                <a:lnTo>
                  <a:pt x="2877660" y="3231880"/>
                </a:lnTo>
                <a:lnTo>
                  <a:pt x="2916114" y="3210391"/>
                </a:lnTo>
                <a:lnTo>
                  <a:pt x="2953085" y="3187119"/>
                </a:lnTo>
                <a:lnTo>
                  <a:pt x="2988540" y="3162141"/>
                </a:lnTo>
                <a:lnTo>
                  <a:pt x="3022448" y="3135535"/>
                </a:lnTo>
                <a:lnTo>
                  <a:pt x="3054777" y="3107381"/>
                </a:lnTo>
                <a:lnTo>
                  <a:pt x="3085494" y="3077755"/>
                </a:lnTo>
                <a:lnTo>
                  <a:pt x="3114568" y="3046736"/>
                </a:lnTo>
                <a:lnTo>
                  <a:pt x="3141968" y="3014402"/>
                </a:lnTo>
                <a:lnTo>
                  <a:pt x="3167660" y="2980831"/>
                </a:lnTo>
                <a:lnTo>
                  <a:pt x="3191614" y="2946101"/>
                </a:lnTo>
                <a:lnTo>
                  <a:pt x="3213797" y="2910291"/>
                </a:lnTo>
                <a:lnTo>
                  <a:pt x="3234177" y="2873478"/>
                </a:lnTo>
                <a:lnTo>
                  <a:pt x="3252723" y="2835741"/>
                </a:lnTo>
                <a:lnTo>
                  <a:pt x="3269402" y="2797157"/>
                </a:lnTo>
                <a:lnTo>
                  <a:pt x="3284183" y="2757805"/>
                </a:lnTo>
                <a:lnTo>
                  <a:pt x="3297034" y="2717762"/>
                </a:lnTo>
                <a:lnTo>
                  <a:pt x="3307922" y="2677108"/>
                </a:lnTo>
                <a:lnTo>
                  <a:pt x="3316817" y="2635919"/>
                </a:lnTo>
                <a:lnTo>
                  <a:pt x="3323685" y="2594275"/>
                </a:lnTo>
                <a:lnTo>
                  <a:pt x="3328496" y="2552253"/>
                </a:lnTo>
                <a:lnTo>
                  <a:pt x="3331216" y="2509931"/>
                </a:lnTo>
                <a:lnTo>
                  <a:pt x="3331815" y="2467387"/>
                </a:lnTo>
                <a:lnTo>
                  <a:pt x="3330261" y="2424700"/>
                </a:lnTo>
                <a:lnTo>
                  <a:pt x="3326520" y="2381947"/>
                </a:lnTo>
                <a:lnTo>
                  <a:pt x="3320563" y="2339207"/>
                </a:lnTo>
                <a:lnTo>
                  <a:pt x="3312356" y="2296558"/>
                </a:lnTo>
                <a:lnTo>
                  <a:pt x="3301867" y="2254078"/>
                </a:lnTo>
                <a:lnTo>
                  <a:pt x="3289066" y="2211844"/>
                </a:lnTo>
                <a:lnTo>
                  <a:pt x="3273919" y="2169936"/>
                </a:lnTo>
                <a:lnTo>
                  <a:pt x="3256396" y="2128431"/>
                </a:lnTo>
                <a:lnTo>
                  <a:pt x="3236463" y="2087407"/>
                </a:lnTo>
                <a:lnTo>
                  <a:pt x="3214090" y="2046942"/>
                </a:lnTo>
                <a:lnTo>
                  <a:pt x="3189244" y="2007115"/>
                </a:lnTo>
                <a:lnTo>
                  <a:pt x="3161893" y="1968004"/>
                </a:lnTo>
                <a:lnTo>
                  <a:pt x="3132964" y="1925095"/>
                </a:lnTo>
                <a:lnTo>
                  <a:pt x="3108608" y="1880978"/>
                </a:lnTo>
                <a:lnTo>
                  <a:pt x="3088861" y="1835873"/>
                </a:lnTo>
                <a:lnTo>
                  <a:pt x="3073760" y="1790000"/>
                </a:lnTo>
                <a:lnTo>
                  <a:pt x="3063341" y="1743578"/>
                </a:lnTo>
                <a:lnTo>
                  <a:pt x="3057641" y="1696828"/>
                </a:lnTo>
                <a:lnTo>
                  <a:pt x="3056697" y="1649970"/>
                </a:lnTo>
                <a:lnTo>
                  <a:pt x="3060546" y="1603224"/>
                </a:lnTo>
                <a:lnTo>
                  <a:pt x="3069224" y="1556811"/>
                </a:lnTo>
                <a:lnTo>
                  <a:pt x="3082768" y="1510949"/>
                </a:lnTo>
                <a:lnTo>
                  <a:pt x="3101214" y="1465860"/>
                </a:lnTo>
                <a:lnTo>
                  <a:pt x="3124600" y="1421764"/>
                </a:lnTo>
                <a:lnTo>
                  <a:pt x="3152961" y="1378880"/>
                </a:lnTo>
                <a:lnTo>
                  <a:pt x="3181863" y="1337431"/>
                </a:lnTo>
                <a:lnTo>
                  <a:pt x="3208311" y="1295441"/>
                </a:lnTo>
                <a:lnTo>
                  <a:pt x="3232273" y="1252896"/>
                </a:lnTo>
                <a:lnTo>
                  <a:pt x="3253717" y="1209782"/>
                </a:lnTo>
                <a:lnTo>
                  <a:pt x="3272611" y="1166086"/>
                </a:lnTo>
                <a:lnTo>
                  <a:pt x="3288922" y="1121792"/>
                </a:lnTo>
                <a:lnTo>
                  <a:pt x="3302619" y="1076888"/>
                </a:lnTo>
                <a:lnTo>
                  <a:pt x="3313670" y="1031358"/>
                </a:lnTo>
                <a:lnTo>
                  <a:pt x="3322042" y="985188"/>
                </a:lnTo>
                <a:lnTo>
                  <a:pt x="3327704" y="938365"/>
                </a:lnTo>
                <a:lnTo>
                  <a:pt x="3330623" y="890874"/>
                </a:lnTo>
                <a:lnTo>
                  <a:pt x="3330768" y="842701"/>
                </a:lnTo>
                <a:lnTo>
                  <a:pt x="3328106" y="793831"/>
                </a:lnTo>
                <a:lnTo>
                  <a:pt x="3322605" y="744252"/>
                </a:lnTo>
                <a:lnTo>
                  <a:pt x="3314234" y="693948"/>
                </a:lnTo>
                <a:lnTo>
                  <a:pt x="3304021" y="647871"/>
                </a:lnTo>
                <a:lnTo>
                  <a:pt x="3291428" y="602643"/>
                </a:lnTo>
                <a:lnTo>
                  <a:pt x="3276501" y="558353"/>
                </a:lnTo>
                <a:lnTo>
                  <a:pt x="3259288" y="515090"/>
                </a:lnTo>
                <a:lnTo>
                  <a:pt x="3239836" y="472944"/>
                </a:lnTo>
                <a:lnTo>
                  <a:pt x="3218191" y="432004"/>
                </a:lnTo>
                <a:lnTo>
                  <a:pt x="3194403" y="392361"/>
                </a:lnTo>
                <a:lnTo>
                  <a:pt x="3168516" y="354102"/>
                </a:lnTo>
                <a:lnTo>
                  <a:pt x="3140580" y="317319"/>
                </a:lnTo>
                <a:lnTo>
                  <a:pt x="3110640" y="282100"/>
                </a:lnTo>
                <a:lnTo>
                  <a:pt x="3078745" y="248535"/>
                </a:lnTo>
                <a:lnTo>
                  <a:pt x="3044941" y="216714"/>
                </a:lnTo>
                <a:lnTo>
                  <a:pt x="3009276" y="186726"/>
                </a:lnTo>
                <a:lnTo>
                  <a:pt x="2971796" y="158660"/>
                </a:lnTo>
                <a:lnTo>
                  <a:pt x="2932550" y="132605"/>
                </a:lnTo>
                <a:lnTo>
                  <a:pt x="2891585" y="108653"/>
                </a:lnTo>
                <a:lnTo>
                  <a:pt x="2848946" y="86891"/>
                </a:lnTo>
                <a:lnTo>
                  <a:pt x="2804683" y="67410"/>
                </a:lnTo>
                <a:lnTo>
                  <a:pt x="2758842" y="50299"/>
                </a:lnTo>
                <a:lnTo>
                  <a:pt x="2711470" y="35647"/>
                </a:lnTo>
                <a:lnTo>
                  <a:pt x="2662614" y="23544"/>
                </a:lnTo>
                <a:lnTo>
                  <a:pt x="2612323" y="14080"/>
                </a:lnTo>
                <a:lnTo>
                  <a:pt x="2560642" y="7344"/>
                </a:lnTo>
                <a:lnTo>
                  <a:pt x="2507619" y="3425"/>
                </a:lnTo>
                <a:lnTo>
                  <a:pt x="2458084" y="2414"/>
                </a:lnTo>
                <a:lnTo>
                  <a:pt x="2409097" y="4016"/>
                </a:lnTo>
                <a:lnTo>
                  <a:pt x="2360722" y="8282"/>
                </a:lnTo>
                <a:lnTo>
                  <a:pt x="2313020" y="15263"/>
                </a:lnTo>
                <a:lnTo>
                  <a:pt x="2266055" y="25010"/>
                </a:lnTo>
                <a:lnTo>
                  <a:pt x="2219887" y="37573"/>
                </a:lnTo>
                <a:lnTo>
                  <a:pt x="2174581" y="53003"/>
                </a:lnTo>
                <a:lnTo>
                  <a:pt x="2130198" y="71350"/>
                </a:lnTo>
                <a:lnTo>
                  <a:pt x="2086800" y="92665"/>
                </a:lnTo>
                <a:lnTo>
                  <a:pt x="2044450" y="116999"/>
                </a:lnTo>
                <a:lnTo>
                  <a:pt x="2003211" y="144403"/>
                </a:lnTo>
                <a:lnTo>
                  <a:pt x="1963144" y="174927"/>
                </a:lnTo>
                <a:lnTo>
                  <a:pt x="1923915" y="202744"/>
                </a:lnTo>
                <a:lnTo>
                  <a:pt x="1881216" y="225612"/>
                </a:lnTo>
                <a:lnTo>
                  <a:pt x="1835702" y="243625"/>
                </a:lnTo>
                <a:lnTo>
                  <a:pt x="1788030" y="256876"/>
                </a:lnTo>
                <a:lnTo>
                  <a:pt x="1738856" y="265458"/>
                </a:lnTo>
                <a:lnTo>
                  <a:pt x="1688837" y="269467"/>
                </a:lnTo>
                <a:lnTo>
                  <a:pt x="1638627" y="268994"/>
                </a:lnTo>
                <a:lnTo>
                  <a:pt x="1588884" y="264134"/>
                </a:lnTo>
                <a:lnTo>
                  <a:pt x="1540264" y="254980"/>
                </a:lnTo>
                <a:lnTo>
                  <a:pt x="1493423" y="241627"/>
                </a:lnTo>
                <a:lnTo>
                  <a:pt x="1449017" y="224168"/>
                </a:lnTo>
                <a:lnTo>
                  <a:pt x="1407703" y="202695"/>
                </a:lnTo>
                <a:lnTo>
                  <a:pt x="1370136" y="177304"/>
                </a:lnTo>
                <a:lnTo>
                  <a:pt x="1328684" y="147069"/>
                </a:lnTo>
                <a:lnTo>
                  <a:pt x="1286535" y="119659"/>
                </a:lnTo>
                <a:lnTo>
                  <a:pt x="1243710" y="95074"/>
                </a:lnTo>
                <a:lnTo>
                  <a:pt x="1200230" y="73313"/>
                </a:lnTo>
                <a:lnTo>
                  <a:pt x="1156118" y="54375"/>
                </a:lnTo>
                <a:lnTo>
                  <a:pt x="1111393" y="38260"/>
                </a:lnTo>
                <a:lnTo>
                  <a:pt x="1066079" y="24967"/>
                </a:lnTo>
                <a:lnTo>
                  <a:pt x="1020196" y="14495"/>
                </a:lnTo>
                <a:lnTo>
                  <a:pt x="973766" y="6844"/>
                </a:lnTo>
                <a:lnTo>
                  <a:pt x="926811" y="2012"/>
                </a:lnTo>
                <a:lnTo>
                  <a:pt x="879352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AF5684D-5E1D-4D82-9C07-7EF66C1BD539}"/>
              </a:ext>
            </a:extLst>
          </p:cNvPr>
          <p:cNvSpPr txBox="1"/>
          <p:nvPr/>
        </p:nvSpPr>
        <p:spPr>
          <a:xfrm>
            <a:off x="1963539" y="4155624"/>
            <a:ext cx="1465941" cy="93110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</a:pPr>
            <a:r>
              <a:rPr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ISA-95,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или </a:t>
            </a:r>
            <a:r>
              <a:rPr sz="1000" spc="-24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ГОСТ </a:t>
            </a:r>
            <a:r>
              <a:rPr lang="ru-RU" sz="1000" spc="-24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Р МЭК </a:t>
            </a:r>
            <a:r>
              <a:rPr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62264</a:t>
            </a:r>
            <a:r>
              <a:rPr lang="en-US"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– </a:t>
            </a:r>
            <a:r>
              <a:rPr lang="ru-RU"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стандарт,</a:t>
            </a:r>
            <a:r>
              <a:rPr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</a:t>
            </a:r>
            <a:r>
              <a:rPr sz="1000" dirty="0" err="1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описывающий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</a:t>
            </a:r>
            <a:r>
              <a:rPr sz="1000" spc="-3" dirty="0" err="1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взаимодействие</a:t>
            </a:r>
            <a:r>
              <a:rPr lang="ru-RU"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</a:t>
            </a:r>
            <a:r>
              <a:rPr sz="1000" dirty="0" err="1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информационных</a:t>
            </a:r>
            <a:r>
              <a:rPr sz="1000" spc="-42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</a:t>
            </a:r>
            <a:r>
              <a:rPr sz="1000" spc="-6" dirty="0" err="1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систем</a:t>
            </a:r>
            <a:r>
              <a:rPr lang="ru-RU" sz="1000" spc="-6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</a:t>
            </a:r>
            <a:r>
              <a:rPr sz="1000" dirty="0" err="1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внутри</a:t>
            </a:r>
            <a:r>
              <a:rPr sz="1000" spc="-3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 предприятия.</a:t>
            </a:r>
            <a:endParaRPr sz="1000" dirty="0">
              <a:solidFill>
                <a:schemeClr val="tx2">
                  <a:lumMod val="7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0509BB4D-A8CE-4034-AEF5-1B7AA7214CB0}"/>
              </a:ext>
            </a:extLst>
          </p:cNvPr>
          <p:cNvSpPr/>
          <p:nvPr/>
        </p:nvSpPr>
        <p:spPr>
          <a:xfrm>
            <a:off x="7279374" y="1544879"/>
            <a:ext cx="1879885" cy="2104763"/>
          </a:xfrm>
          <a:custGeom>
            <a:avLst/>
            <a:gdLst/>
            <a:ahLst/>
            <a:cxnLst/>
            <a:rect l="l" t="t" r="r" b="b"/>
            <a:pathLst>
              <a:path w="3100069" h="3470909">
                <a:moveTo>
                  <a:pt x="1574154" y="0"/>
                </a:moveTo>
                <a:lnTo>
                  <a:pt x="1525342" y="0"/>
                </a:lnTo>
                <a:lnTo>
                  <a:pt x="1477475" y="6153"/>
                </a:lnTo>
                <a:lnTo>
                  <a:pt x="1432446" y="18459"/>
                </a:lnTo>
                <a:lnTo>
                  <a:pt x="1392146" y="36918"/>
                </a:lnTo>
                <a:lnTo>
                  <a:pt x="157597" y="749681"/>
                </a:lnTo>
                <a:lnTo>
                  <a:pt x="121463" y="775353"/>
                </a:lnTo>
                <a:lnTo>
                  <a:pt x="88292" y="808197"/>
                </a:lnTo>
                <a:lnTo>
                  <a:pt x="59030" y="846574"/>
                </a:lnTo>
                <a:lnTo>
                  <a:pt x="34623" y="888847"/>
                </a:lnTo>
                <a:lnTo>
                  <a:pt x="16019" y="933377"/>
                </a:lnTo>
                <a:lnTo>
                  <a:pt x="4162" y="978526"/>
                </a:lnTo>
                <a:lnTo>
                  <a:pt x="0" y="1022657"/>
                </a:lnTo>
                <a:lnTo>
                  <a:pt x="0" y="2448185"/>
                </a:lnTo>
                <a:lnTo>
                  <a:pt x="4162" y="2492316"/>
                </a:lnTo>
                <a:lnTo>
                  <a:pt x="16019" y="2537467"/>
                </a:lnTo>
                <a:lnTo>
                  <a:pt x="34623" y="2581999"/>
                </a:lnTo>
                <a:lnTo>
                  <a:pt x="59030" y="2624272"/>
                </a:lnTo>
                <a:lnTo>
                  <a:pt x="88292" y="2662650"/>
                </a:lnTo>
                <a:lnTo>
                  <a:pt x="121463" y="2695492"/>
                </a:lnTo>
                <a:lnTo>
                  <a:pt x="157597" y="2721161"/>
                </a:lnTo>
                <a:lnTo>
                  <a:pt x="1392146" y="3433924"/>
                </a:lnTo>
                <a:lnTo>
                  <a:pt x="1432446" y="3452383"/>
                </a:lnTo>
                <a:lnTo>
                  <a:pt x="1477475" y="3464689"/>
                </a:lnTo>
                <a:lnTo>
                  <a:pt x="1525342" y="3470842"/>
                </a:lnTo>
                <a:lnTo>
                  <a:pt x="1574154" y="3470842"/>
                </a:lnTo>
                <a:lnTo>
                  <a:pt x="1622021" y="3464689"/>
                </a:lnTo>
                <a:lnTo>
                  <a:pt x="1667051" y="3452383"/>
                </a:lnTo>
                <a:lnTo>
                  <a:pt x="1707351" y="3433924"/>
                </a:lnTo>
                <a:lnTo>
                  <a:pt x="2941889" y="2721161"/>
                </a:lnTo>
                <a:lnTo>
                  <a:pt x="2978027" y="2695492"/>
                </a:lnTo>
                <a:lnTo>
                  <a:pt x="3011201" y="2662650"/>
                </a:lnTo>
                <a:lnTo>
                  <a:pt x="3040465" y="2624272"/>
                </a:lnTo>
                <a:lnTo>
                  <a:pt x="3064872" y="2581999"/>
                </a:lnTo>
                <a:lnTo>
                  <a:pt x="3083477" y="2537467"/>
                </a:lnTo>
                <a:lnTo>
                  <a:pt x="3095334" y="2492316"/>
                </a:lnTo>
                <a:lnTo>
                  <a:pt x="3099497" y="2448185"/>
                </a:lnTo>
                <a:lnTo>
                  <a:pt x="3099497" y="1022657"/>
                </a:lnTo>
                <a:lnTo>
                  <a:pt x="3095334" y="978526"/>
                </a:lnTo>
                <a:lnTo>
                  <a:pt x="3083477" y="933377"/>
                </a:lnTo>
                <a:lnTo>
                  <a:pt x="3064872" y="888847"/>
                </a:lnTo>
                <a:lnTo>
                  <a:pt x="3040465" y="846574"/>
                </a:lnTo>
                <a:lnTo>
                  <a:pt x="3011201" y="808197"/>
                </a:lnTo>
                <a:lnTo>
                  <a:pt x="2978027" y="775353"/>
                </a:lnTo>
                <a:lnTo>
                  <a:pt x="2941889" y="749681"/>
                </a:lnTo>
                <a:lnTo>
                  <a:pt x="1707351" y="36918"/>
                </a:lnTo>
                <a:lnTo>
                  <a:pt x="1667051" y="18459"/>
                </a:lnTo>
                <a:lnTo>
                  <a:pt x="1622021" y="6153"/>
                </a:lnTo>
                <a:lnTo>
                  <a:pt x="1574154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CF6845A-3C75-4276-8BEA-0F0CDCA205AE}"/>
              </a:ext>
            </a:extLst>
          </p:cNvPr>
          <p:cNvSpPr txBox="1"/>
          <p:nvPr/>
        </p:nvSpPr>
        <p:spPr>
          <a:xfrm>
            <a:off x="7341789" y="2409289"/>
            <a:ext cx="1755053" cy="43827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Lato" panose="020F0502020204030203" pitchFamily="34" charset="0"/>
              </a:rPr>
              <a:t>Технологическая операция</a:t>
            </a:r>
            <a:endParaRPr sz="1400" b="1" dirty="0">
              <a:solidFill>
                <a:schemeClr val="tx2">
                  <a:lumMod val="75000"/>
                </a:schemeClr>
              </a:solidFill>
              <a:cs typeface="Lato" panose="020F0502020204030203" pitchFamily="34" charset="0"/>
            </a:endParaRPr>
          </a:p>
        </p:txBody>
      </p:sp>
      <p:grpSp>
        <p:nvGrpSpPr>
          <p:cNvPr id="15" name="object 10">
            <a:extLst>
              <a:ext uri="{FF2B5EF4-FFF2-40B4-BE49-F238E27FC236}">
                <a16:creationId xmlns:a16="http://schemas.microsoft.com/office/drawing/2014/main" id="{49FA4968-0D52-42AC-B257-794BB2DBF33C}"/>
              </a:ext>
            </a:extLst>
          </p:cNvPr>
          <p:cNvGrpSpPr/>
          <p:nvPr/>
        </p:nvGrpSpPr>
        <p:grpSpPr>
          <a:xfrm>
            <a:off x="6569952" y="3739310"/>
            <a:ext cx="3323877" cy="1815579"/>
            <a:chOff x="10536559" y="6109677"/>
            <a:chExt cx="5481320" cy="2994025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E700367E-ACB9-409B-8E87-FCB6F814492D}"/>
                </a:ext>
              </a:extLst>
            </p:cNvPr>
            <p:cNvSpPr/>
            <p:nvPr/>
          </p:nvSpPr>
          <p:spPr>
            <a:xfrm>
              <a:off x="13345615" y="6109677"/>
              <a:ext cx="2671981" cy="2993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FFA166FF-291E-45F5-9638-99F87480061F}"/>
                </a:ext>
              </a:extLst>
            </p:cNvPr>
            <p:cNvSpPr/>
            <p:nvPr/>
          </p:nvSpPr>
          <p:spPr>
            <a:xfrm>
              <a:off x="10536559" y="6109677"/>
              <a:ext cx="2671981" cy="2993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8" name="object 13">
            <a:extLst>
              <a:ext uri="{FF2B5EF4-FFF2-40B4-BE49-F238E27FC236}">
                <a16:creationId xmlns:a16="http://schemas.microsoft.com/office/drawing/2014/main" id="{16797709-20E4-45A9-A337-FD63695B3F04}"/>
              </a:ext>
            </a:extLst>
          </p:cNvPr>
          <p:cNvSpPr/>
          <p:nvPr/>
        </p:nvSpPr>
        <p:spPr>
          <a:xfrm>
            <a:off x="9976779" y="3739310"/>
            <a:ext cx="1620292" cy="1815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E8975BED-02FC-44DD-8536-C751C27801E0}"/>
              </a:ext>
            </a:extLst>
          </p:cNvPr>
          <p:cNvSpPr/>
          <p:nvPr/>
        </p:nvSpPr>
        <p:spPr>
          <a:xfrm>
            <a:off x="4866540" y="3739310"/>
            <a:ext cx="1620295" cy="1815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523B166D-8FA5-4BDC-9924-87BA30F105D8}"/>
              </a:ext>
            </a:extLst>
          </p:cNvPr>
          <p:cNvSpPr txBox="1"/>
          <p:nvPr/>
        </p:nvSpPr>
        <p:spPr>
          <a:xfrm>
            <a:off x="4873472" y="4233342"/>
            <a:ext cx="1580346" cy="88455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ctr"/>
            <a:r>
              <a:rPr lang="ru-RU" sz="1200" b="1" dirty="0">
                <a:solidFill>
                  <a:schemeClr val="bg1"/>
                </a:solidFill>
                <a:cs typeface="Lato" panose="020F0502020204030203" pitchFamily="34" charset="0"/>
              </a:rPr>
              <a:t>Что мы</a:t>
            </a:r>
          </a:p>
          <a:p>
            <a:pPr marR="3081" algn="ctr"/>
            <a:r>
              <a:rPr lang="ru-RU" sz="1200" b="1" dirty="0">
                <a:solidFill>
                  <a:schemeClr val="bg1"/>
                </a:solidFill>
                <a:cs typeface="Lato" panose="020F0502020204030203" pitchFamily="34" charset="0"/>
              </a:rPr>
              <a:t>производим?</a:t>
            </a:r>
          </a:p>
          <a:p>
            <a:pPr marR="3081" algn="ctr"/>
            <a:endParaRPr lang="ru-RU" sz="1200" b="1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pPr marR="3081" algn="ctr"/>
            <a:r>
              <a:rPr lang="ru-RU" sz="1050" dirty="0">
                <a:solidFill>
                  <a:schemeClr val="bg1"/>
                </a:solidFill>
                <a:cs typeface="Lato" panose="020F0502020204030203" pitchFamily="34" charset="0"/>
              </a:rPr>
              <a:t>Летнее дизельное топливо</a:t>
            </a:r>
            <a:endParaRPr sz="105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B4D89546-9B04-4F6E-9DC8-E550DF53C36C}"/>
              </a:ext>
            </a:extLst>
          </p:cNvPr>
          <p:cNvSpPr txBox="1"/>
          <p:nvPr/>
        </p:nvSpPr>
        <p:spPr>
          <a:xfrm>
            <a:off x="6589924" y="4308519"/>
            <a:ext cx="1580346" cy="86146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ctr"/>
            <a:r>
              <a:rPr lang="ru-RU" sz="1200" b="1" dirty="0">
                <a:solidFill>
                  <a:schemeClr val="bg1"/>
                </a:solidFill>
                <a:cs typeface="Lato" panose="020F0502020204030203" pitchFamily="34" charset="0"/>
              </a:rPr>
              <a:t>Кто ответственный?</a:t>
            </a:r>
          </a:p>
          <a:p>
            <a:pPr marR="3081" algn="ctr"/>
            <a:endParaRPr lang="ru-RU" sz="105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pPr marR="3081" algn="ctr"/>
            <a:r>
              <a:rPr lang="ru-RU" sz="1050" dirty="0">
                <a:solidFill>
                  <a:schemeClr val="bg1"/>
                </a:solidFill>
                <a:cs typeface="Lato" panose="020F0502020204030203" pitchFamily="34" charset="0"/>
              </a:rPr>
              <a:t>Главный технолог Иванов И.И</a:t>
            </a:r>
            <a:endParaRPr sz="105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573A631B-5C04-477F-869F-9A97B25A25D0}"/>
              </a:ext>
            </a:extLst>
          </p:cNvPr>
          <p:cNvSpPr txBox="1"/>
          <p:nvPr/>
        </p:nvSpPr>
        <p:spPr>
          <a:xfrm>
            <a:off x="8304290" y="4304973"/>
            <a:ext cx="1580346" cy="69988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ctr"/>
            <a:r>
              <a:rPr lang="ru-RU" sz="1200" b="1" dirty="0">
                <a:solidFill>
                  <a:schemeClr val="bg1"/>
                </a:solidFill>
                <a:cs typeface="Lato" panose="020F0502020204030203" pitchFamily="34" charset="0"/>
              </a:rPr>
              <a:t>Какие материалы используются?</a:t>
            </a:r>
          </a:p>
          <a:p>
            <a:pPr marR="3081" algn="ctr"/>
            <a:endParaRPr lang="ru-RU" sz="105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pPr marR="3081" algn="ctr"/>
            <a:r>
              <a:rPr lang="ru-RU" sz="1050" dirty="0">
                <a:solidFill>
                  <a:schemeClr val="bg1"/>
                </a:solidFill>
                <a:cs typeface="Lato" panose="020F0502020204030203" pitchFamily="34" charset="0"/>
              </a:rPr>
              <a:t>Нефть</a:t>
            </a:r>
            <a:endParaRPr sz="105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A337990D-5DEE-4E8D-BD9A-8318B2FF3D48}"/>
              </a:ext>
            </a:extLst>
          </p:cNvPr>
          <p:cNvSpPr txBox="1"/>
          <p:nvPr/>
        </p:nvSpPr>
        <p:spPr>
          <a:xfrm>
            <a:off x="9996752" y="4304973"/>
            <a:ext cx="1580346" cy="88455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081" algn="ctr"/>
            <a:r>
              <a:rPr lang="ru-RU" sz="1200" b="1" dirty="0">
                <a:solidFill>
                  <a:schemeClr val="bg1"/>
                </a:solidFill>
                <a:cs typeface="Lato" panose="020F0502020204030203" pitchFamily="34" charset="0"/>
              </a:rPr>
              <a:t>Какое оборудование задействовано?</a:t>
            </a:r>
          </a:p>
          <a:p>
            <a:pPr marR="3081" algn="ctr"/>
            <a:endParaRPr lang="ru-RU" sz="105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pPr marR="3081" algn="ctr"/>
            <a:r>
              <a:rPr lang="ru-RU" sz="1050" dirty="0">
                <a:solidFill>
                  <a:schemeClr val="bg1"/>
                </a:solidFill>
                <a:cs typeface="Lato" panose="020F0502020204030203" pitchFamily="34" charset="0"/>
              </a:rPr>
              <a:t>АВТ-10</a:t>
            </a:r>
            <a:endParaRPr sz="105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83363C-A3AD-4A58-BE69-65F835C1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подготовки данных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DF825-E2BB-485C-B722-C83B68255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658" y="1449389"/>
            <a:ext cx="4849240" cy="42476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Lato" panose="020B0604020202020204" charset="0"/>
                <a:cs typeface="Lato" panose="020B0604020202020204" charset="0"/>
              </a:rPr>
              <a:t>Расширяемый </a:t>
            </a:r>
            <a:r>
              <a:rPr lang="en-US" dirty="0">
                <a:latin typeface="Lato" panose="020B0604020202020204" charset="0"/>
                <a:cs typeface="Lato" panose="020B0604020202020204" charset="0"/>
              </a:rPr>
              <a:t>low code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инструмент, позволяющий: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вовлечь инженеров-технологов в процесс подготовки данных;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обеспечить прозрачность подготовки данных;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использовать передовые методы подготовки данных;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обеспечить гибкую настройку подготовки данных;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обеспечить возможность расширения алгоритмов подготовки данных силами сторонних разработчиков.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Lato" panose="020B0604020202020204" charset="0"/>
                <a:cs typeface="Lato" panose="020B0604020202020204" charset="0"/>
              </a:rPr>
              <a:t> </a:t>
            </a:r>
          </a:p>
          <a:p>
            <a:endParaRPr lang="ru-RU" dirty="0">
              <a:latin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CDDA05-42A5-4F88-8308-437F94AC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898" y="1788750"/>
            <a:ext cx="6521785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20D75-538C-482D-A308-C2E0EDC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операций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857F0-C7F1-4849-A309-EA2CACCDE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1449389"/>
            <a:ext cx="6414252" cy="4106680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Регистрация движений между парками и установками предприятия;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Регистрация технологических перемещений материалов;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Автоматический расчет массы операций по источникам и приемникам, оперативный контроль дисбаланса;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Контроль поступления, отгрузки, наличия продуктов, свободных емкостей диспетчерами;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Ведение возможных схем перекачек по предприятию;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Расчет массового баланса по объекту учета за смену, сутки;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Регистрация состояния емкостей, резервуаров: паспорт / компонент, ремонт / резерв / на режиме.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7CAFAE-03AF-4F9E-BC3C-C0B1A8921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94" y="447299"/>
            <a:ext cx="5085805" cy="2679657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DC4C1FEE-2706-4E70-9216-4AAE661911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194" y="3723584"/>
            <a:ext cx="5085805" cy="2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E5786-102A-4870-82E5-57562EBE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баланса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0F486-85F8-4659-9C97-C2D3E9A85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dirty="0">
                <a:latin typeface="+mn-lt"/>
                <a:cs typeface="Lato" panose="020F0502020204030203" pitchFamily="34" charset="0"/>
              </a:rPr>
              <a:t>Согласование данных с учетом:</a:t>
            </a:r>
            <a:endParaRPr lang="en-US" dirty="0">
              <a:latin typeface="+mn-lt"/>
              <a:cs typeface="Lato" panose="020F0502020204030203" pitchFamily="3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допустимых дебалансов,</a:t>
            </a:r>
            <a:endParaRPr lang="en-US" sz="1600" dirty="0">
              <a:latin typeface="Lato" panose="020B0604020202020204" charset="0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погрешности измерений,</a:t>
            </a:r>
            <a:endParaRPr lang="en-US" sz="1600" dirty="0">
              <a:latin typeface="Lato" panose="020B0604020202020204" charset="0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технологических ограничений, процессов,</a:t>
            </a:r>
            <a:endParaRPr lang="en-US" sz="1600" dirty="0">
              <a:latin typeface="Lato" panose="020B0604020202020204" charset="0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нормативов потерь,</a:t>
            </a:r>
            <a:endParaRPr lang="en-US" sz="1600" dirty="0">
              <a:latin typeface="Lato" panose="020B0604020202020204" charset="0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требования округления,</a:t>
            </a:r>
            <a:endParaRPr lang="en-US" sz="1600" dirty="0">
              <a:latin typeface="Lato" panose="020B0604020202020204" charset="0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Lato" panose="020B0604020202020204" charset="0"/>
                <a:cs typeface="Lato" panose="020B0604020202020204" charset="0"/>
              </a:rPr>
              <a:t>различных ограничений, заданных пользователем.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FB078C-45BA-421D-8701-A3CA122EC9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549" r="3549"/>
          <a:stretch>
            <a:fillRect/>
          </a:stretch>
        </p:blipFill>
        <p:spPr>
          <a:xfrm>
            <a:off x="5673725" y="1931988"/>
            <a:ext cx="5835650" cy="33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6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20D75-538C-482D-A308-C2E0EDC3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8408515" cy="1449388"/>
          </a:xfrm>
        </p:spPr>
        <p:txBody>
          <a:bodyPr/>
          <a:lstStyle/>
          <a:p>
            <a:r>
              <a:rPr lang="ru-RU" dirty="0"/>
              <a:t>Поиск грубых ошибок и индикация отклонений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857F0-C7F1-4849-A309-EA2CACCDE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9" y="1449389"/>
            <a:ext cx="4925087" cy="4176348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n-lt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+mn-lt"/>
              <a:cs typeface="Lato" panose="020B0604020202020204" charset="0"/>
            </a:endParaRP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Обнаружение грубых ошибок, препятствующих получению согласованного баланса;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Классификация найденных ошибок;</a:t>
            </a:r>
          </a:p>
          <a:p>
            <a:pPr marL="17145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Выдача рекомендаций по изменению в данных для устранения ошибок.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98A91A-2350-4A84-9A15-8A702F75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37" y="1700511"/>
            <a:ext cx="6039784" cy="36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20D75-538C-482D-A308-C2E0EDC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Продуктовый баланс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857F0-C7F1-4849-A309-EA2CACCDE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478" y="1449389"/>
            <a:ext cx="11259257" cy="4690154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76AF3E"/>
              </a:buClr>
              <a:defRPr/>
            </a:pPr>
            <a:r>
              <a:rPr lang="ru-RU" dirty="0"/>
              <a:t>Отслеживание движения масс и энергии на предприятии в разрезе продуктов:</a:t>
            </a:r>
          </a:p>
          <a:p>
            <a:pPr marL="171450" lvl="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смена одного продукта на другой на конкретном этапе производства;</a:t>
            </a:r>
          </a:p>
          <a:p>
            <a:pPr marL="171450" lvl="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отслеживание поступления, расхода и отгрузки по продуктам на каждом из этапов производства;</a:t>
            </a:r>
          </a:p>
          <a:p>
            <a:pPr marL="171450" lvl="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отслеживание изменения данных о продуктах пользователями приложения;</a:t>
            </a:r>
          </a:p>
          <a:p>
            <a:pPr marL="171450" lvl="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учет информации об используемом или производимом продукте при отслеживании информации о балансе массы и энергии на предприятии;</a:t>
            </a:r>
          </a:p>
          <a:p>
            <a:pPr marL="171450" lvl="0" indent="-171450">
              <a:lnSpc>
                <a:spcPct val="120000"/>
              </a:lnSpc>
              <a:buClr>
                <a:srgbClr val="76AF3E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Lato" panose="020B0604020202020204" charset="0"/>
              </a:rPr>
              <a:t>учет информации об используемом или производимом продукте при работе с динамическими операциями.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15037E-A263-446E-85BA-4EA844DB9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30823" y="4392429"/>
            <a:ext cx="6020662" cy="20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20D75-538C-482D-A308-C2E0EDC3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8" y="1"/>
            <a:ext cx="8556561" cy="1449388"/>
          </a:xfrm>
        </p:spPr>
        <p:txBody>
          <a:bodyPr/>
          <a:lstStyle/>
          <a:p>
            <a:r>
              <a:rPr lang="ru-RU" dirty="0"/>
              <a:t>Прослеживаемость процесса с помощью </a:t>
            </a:r>
            <a:r>
              <a:rPr lang="en-US" dirty="0"/>
              <a:t>Z-MEB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99B455-7425-45B2-A7AA-0E2837062C19}"/>
              </a:ext>
            </a:extLst>
          </p:cNvPr>
          <p:cNvGrpSpPr/>
          <p:nvPr/>
        </p:nvGrpSpPr>
        <p:grpSpPr>
          <a:xfrm>
            <a:off x="764187" y="1296816"/>
            <a:ext cx="10663626" cy="4979670"/>
            <a:chOff x="899724" y="1248646"/>
            <a:chExt cx="10663626" cy="4979670"/>
          </a:xfrm>
        </p:grpSpPr>
        <p:graphicFrame>
          <p:nvGraphicFramePr>
            <p:cNvPr id="8" name="Таблица 7">
              <a:extLst>
                <a:ext uri="{FF2B5EF4-FFF2-40B4-BE49-F238E27FC236}">
                  <a16:creationId xmlns:a16="http://schemas.microsoft.com/office/drawing/2014/main" id="{38D1B4C3-EE10-40E1-9B37-4B4EC72B0390}"/>
                </a:ext>
              </a:extLst>
            </p:cNvPr>
            <p:cNvGraphicFramePr/>
            <p:nvPr/>
          </p:nvGraphicFramePr>
          <p:xfrm>
            <a:off x="899724" y="2848211"/>
            <a:ext cx="10512425" cy="172212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5017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017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50177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5017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5017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50177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50177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53340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Объективное измерение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Регистрация операций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Принятие измерений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Поиск грубых ошибок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Расчет технологических балансов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Экономический баланс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80000"/>
                          </a:lnSpc>
                          <a:buNone/>
                        </a:pPr>
                        <a:r>
                          <a:rPr lang="ru-RU" altLang="en-US" sz="1200" dirty="0">
                            <a:latin typeface="Lato" panose="020F0502020204030203" charset="0"/>
                            <a:cs typeface="Lato" panose="020F0502020204030203" charset="0"/>
                          </a:rPr>
                          <a:t>Инициативы по сокращению потерь</a:t>
                        </a:r>
                      </a:p>
                    </a:txBody>
                    <a:tcPr anchor="ctr">
                      <a:solidFill>
                        <a:srgbClr val="76AF3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48640"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Режимный лист</a:t>
                        </a:r>
                      </a:p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Сводка отклонений </a:t>
                        </a:r>
                      </a:p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Баланс по установкам 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Баланс по паркам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Оперативная отчетность по заводу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Классификация ошибок :</a:t>
                        </a:r>
                      </a:p>
                      <a:p>
                        <a:pPr marL="171450" indent="-171450" algn="l">
                          <a:lnSpc>
                            <a:spcPct val="90000"/>
                          </a:lnSpc>
                          <a:buClr>
                            <a:srgbClr val="76AF3E"/>
                          </a:buClr>
                          <a:buFont typeface="Wingdings" panose="05000000000000000000" charset="0"/>
                          <a:buChar char="§"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Средства измере-ния: поверка, калибровка</a:t>
                        </a:r>
                      </a:p>
                      <a:p>
                        <a:pPr marL="171450" indent="-171450" algn="l">
                          <a:lnSpc>
                            <a:spcPct val="90000"/>
                          </a:lnSpc>
                          <a:buClr>
                            <a:srgbClr val="76AF3E"/>
                          </a:buClr>
                          <a:buFont typeface="Wingdings" panose="05000000000000000000" charset="0"/>
                          <a:buChar char="§"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Методики рсчетов</a:t>
                        </a:r>
                      </a:p>
                      <a:p>
                        <a:pPr marL="171450" indent="-171450" algn="l">
                          <a:lnSpc>
                            <a:spcPct val="90000"/>
                          </a:lnSpc>
                          <a:buClr>
                            <a:srgbClr val="76AF3E"/>
                          </a:buClr>
                          <a:buFont typeface="Wingdings" panose="05000000000000000000" charset="0"/>
                          <a:buChar char="§"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Ошибки модели </a:t>
                        </a:r>
                      </a:p>
                      <a:p>
                        <a:pPr marL="171450" indent="-171450" algn="l">
                          <a:lnSpc>
                            <a:spcPct val="90000"/>
                          </a:lnSpc>
                          <a:buClr>
                            <a:srgbClr val="76AF3E"/>
                          </a:buClr>
                          <a:buFont typeface="Wingdings" panose="05000000000000000000" charset="0"/>
                          <a:buChar char="§"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Утечки 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Отчет фактические потери по заводу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Месячный баланс в целях бухучета и НУ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>
                          <a:lnSpc>
                            <a:spcPct val="90000"/>
                          </a:lnSpc>
                          <a:buNone/>
                        </a:pPr>
                        <a:r>
                          <a:rPr lang="ru-RU" altLang="en-US" sz="1000" dirty="0">
                            <a:solidFill>
                              <a:srgbClr val="4C5B60"/>
                            </a:solidFill>
                            <a:latin typeface="Lato" panose="020F0502020204030203" charset="0"/>
                            <a:cs typeface="Lato" panose="020F0502020204030203" charset="0"/>
                          </a:rPr>
                          <a:t>Список инициатив по сокращению потерь</a:t>
                        </a:r>
                      </a:p>
                    </a:txBody>
                    <a:tcPr anchor="ctr">
                      <a:solidFill>
                        <a:srgbClr val="D9E0E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580F7918-227A-4FEC-842F-561DB3F28F33}"/>
                </a:ext>
              </a:extLst>
            </p:cNvPr>
            <p:cNvCxnSpPr/>
            <p:nvPr/>
          </p:nvCxnSpPr>
          <p:spPr>
            <a:xfrm>
              <a:off x="912424" y="1254361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B59A214-62BA-4B14-A546-558599F4F000}"/>
                </a:ext>
              </a:extLst>
            </p:cNvPr>
            <p:cNvCxnSpPr/>
            <p:nvPr/>
          </p:nvCxnSpPr>
          <p:spPr>
            <a:xfrm>
              <a:off x="2461824" y="1248646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C8C714DF-BB13-40A8-AF10-CB052085E82C}"/>
                </a:ext>
              </a:extLst>
            </p:cNvPr>
            <p:cNvCxnSpPr/>
            <p:nvPr/>
          </p:nvCxnSpPr>
          <p:spPr>
            <a:xfrm>
              <a:off x="3960424" y="1248646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23F4BC06-567A-4BC9-84C2-98EB273A8792}"/>
                </a:ext>
              </a:extLst>
            </p:cNvPr>
            <p:cNvCxnSpPr/>
            <p:nvPr/>
          </p:nvCxnSpPr>
          <p:spPr>
            <a:xfrm>
              <a:off x="5446324" y="1248646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3AC822F1-59C7-47B4-BF99-A50F6EE58D7B}"/>
                </a:ext>
              </a:extLst>
            </p:cNvPr>
            <p:cNvCxnSpPr/>
            <p:nvPr/>
          </p:nvCxnSpPr>
          <p:spPr>
            <a:xfrm>
              <a:off x="6970324" y="1248646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BD5628F9-EE98-4E85-8430-1A3D2806EE12}"/>
                </a:ext>
              </a:extLst>
            </p:cNvPr>
            <p:cNvCxnSpPr/>
            <p:nvPr/>
          </p:nvCxnSpPr>
          <p:spPr>
            <a:xfrm>
              <a:off x="8468924" y="1248646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9C50C16D-0034-4C8D-97D5-8F4E21CBD576}"/>
                </a:ext>
              </a:extLst>
            </p:cNvPr>
            <p:cNvCxnSpPr/>
            <p:nvPr/>
          </p:nvCxnSpPr>
          <p:spPr>
            <a:xfrm>
              <a:off x="9954824" y="1248646"/>
              <a:ext cx="0" cy="1536700"/>
            </a:xfrm>
            <a:prstGeom prst="straightConnector1">
              <a:avLst/>
            </a:prstGeom>
            <a:ln>
              <a:solidFill>
                <a:srgbClr val="76AF3E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A8A0527-7490-4203-98F6-B56CC34D9AD4}"/>
                </a:ext>
              </a:extLst>
            </p:cNvPr>
            <p:cNvSpPr/>
            <p:nvPr/>
          </p:nvSpPr>
          <p:spPr>
            <a:xfrm>
              <a:off x="900994" y="1254361"/>
              <a:ext cx="1483995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Сбор данных </a:t>
              </a:r>
              <a:endParaRPr lang="ru-RU" sz="1000" dirty="0">
                <a:solidFill>
                  <a:srgbClr val="F2F2F2"/>
                </a:solidFill>
                <a:latin typeface="Lato" panose="020F0502020204030203" charset="0"/>
                <a:ea typeface="Lato" charset="0"/>
                <a:cs typeface="Lato" charset="0"/>
              </a:endParaRP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Масса потоков.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Масса емкостей.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Первичных измерений.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Расчет масс </a:t>
              </a:r>
              <a:endParaRPr lang="ru-RU" sz="1000" dirty="0">
                <a:solidFill>
                  <a:srgbClr val="F2F2F2"/>
                </a:solidFill>
                <a:latin typeface="Lato" panose="020F0502020204030203" charset="0"/>
                <a:ea typeface="Lato" charset="0"/>
                <a:cs typeface="Lato" charset="0"/>
              </a:endParaRP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Расчет масс потоков и остатков.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Масса емкостей.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ru-RU" sz="1000" dirty="0">
                <a:solidFill>
                  <a:srgbClr val="F2F2F2"/>
                </a:solidFill>
                <a:latin typeface="Lato" panose="020F0502020204030203" charset="0"/>
                <a:ea typeface="Lato" charset="0"/>
                <a:cs typeface="Lato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D4B4BCE-DEA9-41A2-8CBA-3C6E4D554C1B}"/>
                </a:ext>
              </a:extLst>
            </p:cNvPr>
            <p:cNvSpPr/>
            <p:nvPr/>
          </p:nvSpPr>
          <p:spPr>
            <a:xfrm>
              <a:off x="2461824" y="1254361"/>
              <a:ext cx="1435100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Учет движения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1.Регистрация операций движения.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Расчет масс операций.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Приемка сырья.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4. Оформление отгрузки.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FDA499-4853-4C42-A713-4F8467324739}"/>
                </a:ext>
              </a:extLst>
            </p:cNvPr>
            <p:cNvSpPr/>
            <p:nvPr/>
          </p:nvSpPr>
          <p:spPr>
            <a:xfrm>
              <a:off x="3908988" y="1254361"/>
              <a:ext cx="1537336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Диспетчеризация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Согласование факта учета за смену.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Согласование факта учета за сутки 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Регистрация нарушений в работе КИП.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A5DF846-F405-4A5B-97A3-5BC8776CE082}"/>
                </a:ext>
              </a:extLst>
            </p:cNvPr>
            <p:cNvSpPr/>
            <p:nvPr/>
          </p:nvSpPr>
          <p:spPr>
            <a:xfrm>
              <a:off x="5395524" y="1254361"/>
              <a:ext cx="1524636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Диспетчеризация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1.Принятие сценариев грубых ошибок.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Анализ и классификация выявленных грубых ошибок.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Планирование Мероприятий по устранению ошибок.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F794A31-3375-438C-A6A4-EABA7488EE2D}"/>
                </a:ext>
              </a:extLst>
            </p:cNvPr>
            <p:cNvSpPr/>
            <p:nvPr/>
          </p:nvSpPr>
          <p:spPr>
            <a:xfrm>
              <a:off x="6970324" y="1254361"/>
              <a:ext cx="1447800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Поиск потерь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Обнаружение мест возникновения потерь.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Классификация и нормирование потерь.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Определение фактических характеристик оборудования.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260B53D-A795-4A13-86F8-97077D571A7F}"/>
                </a:ext>
              </a:extLst>
            </p:cNvPr>
            <p:cNvSpPr/>
            <p:nvPr/>
          </p:nvSpPr>
          <p:spPr>
            <a:xfrm>
              <a:off x="8468924" y="1254361"/>
              <a:ext cx="1434465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Бухгалтерский учет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Расчет суточного баланса.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Расчет накопи-тельного баланса.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Расчет месячного баланса.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4. Акт переработки и инвентаризации.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ru-RU" sz="1000" dirty="0">
                <a:solidFill>
                  <a:srgbClr val="F2F2F2"/>
                </a:solidFill>
                <a:latin typeface="Lato" panose="020F0502020204030203" charset="0"/>
                <a:ea typeface="Lato" charset="0"/>
                <a:cs typeface="Lato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E5FB24B-8252-48E6-81B0-AF056B0ED7EC}"/>
                </a:ext>
              </a:extLst>
            </p:cNvPr>
            <p:cNvSpPr/>
            <p:nvPr/>
          </p:nvSpPr>
          <p:spPr>
            <a:xfrm>
              <a:off x="9954824" y="1254361"/>
              <a:ext cx="1608526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Непрерывное улучшение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Определение факторов влияния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Аналитика дисбалансов, грубых ошибок и Экономических балансов.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Аналитика по КИП.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5BBB831-DE89-487C-B675-DC31037F8BCC}"/>
                </a:ext>
              </a:extLst>
            </p:cNvPr>
            <p:cNvSpPr/>
            <p:nvPr/>
          </p:nvSpPr>
          <p:spPr>
            <a:xfrm>
              <a:off x="900994" y="4722731"/>
              <a:ext cx="1483995" cy="150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Валидация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Первичных измерений.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Балансов агрегатов.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Статистический контроль по точкам измерения и дисбалансам.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5A5E855-CF91-4F47-8A51-BA889C0901F1}"/>
                </a:ext>
              </a:extLst>
            </p:cNvPr>
            <p:cNvSpPr/>
            <p:nvPr/>
          </p:nvSpPr>
          <p:spPr>
            <a:xfrm>
              <a:off x="2409753" y="4710063"/>
              <a:ext cx="1499235" cy="1202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Валидация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1.Операций по массе источник/приёмник.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Баланс по паркам.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Контроль разба-ланссов измерений остатков и ком учета сырья продукции.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 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90B2C1C-6FF6-464A-B7A3-FD15A6A42561}"/>
                </a:ext>
              </a:extLst>
            </p:cNvPr>
            <p:cNvSpPr/>
            <p:nvPr/>
          </p:nvSpPr>
          <p:spPr>
            <a:xfrm>
              <a:off x="3960424" y="4671931"/>
              <a:ext cx="1485900" cy="1216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Баланс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Анализ измеренных дисбалансов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DF5F1BB-2CA1-4A62-B6C6-643CB9F80C47}"/>
                </a:ext>
              </a:extLst>
            </p:cNvPr>
            <p:cNvSpPr/>
            <p:nvPr/>
          </p:nvSpPr>
          <p:spPr>
            <a:xfrm>
              <a:off x="5446324" y="4671931"/>
              <a:ext cx="1473835" cy="1213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ПГО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Экспертная система определения сценариев грубых ошибок </a:t>
              </a:r>
              <a:endParaRPr lang="ru-RU" sz="1200" b="1" dirty="0">
                <a:solidFill>
                  <a:srgbClr val="F2F2F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323F473-B8EB-4A00-8297-BDBEC3A7963F}"/>
                </a:ext>
              </a:extLst>
            </p:cNvPr>
            <p:cNvSpPr/>
            <p:nvPr/>
          </p:nvSpPr>
          <p:spPr>
            <a:xfrm>
              <a:off x="6970324" y="4671931"/>
              <a:ext cx="1447800" cy="1214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Расчет баланса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Классический солвер, метрология как веса , баланс наиболее приближенный к истине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74BE536-67F1-4358-9912-45B8979AAB9B}"/>
                </a:ext>
              </a:extLst>
            </p:cNvPr>
            <p:cNvSpPr/>
            <p:nvPr/>
          </p:nvSpPr>
          <p:spPr>
            <a:xfrm>
              <a:off x="8468924" y="4671931"/>
              <a:ext cx="1434465" cy="1215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Расчет баланса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Расчет баланса в ограничениях метрологических, технологических , плановых норм отборов и потерь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51751C6-7DAF-4E2E-98F8-8705A44DD860}"/>
                </a:ext>
              </a:extLst>
            </p:cNvPr>
            <p:cNvSpPr/>
            <p:nvPr/>
          </p:nvSpPr>
          <p:spPr>
            <a:xfrm>
              <a:off x="9954824" y="4671931"/>
              <a:ext cx="1457325" cy="1345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200" b="1" dirty="0">
                  <a:solidFill>
                    <a:srgbClr val="F2F2F2"/>
                  </a:solidFill>
                  <a:latin typeface="Lato" charset="0"/>
                  <a:ea typeface="Lato" charset="0"/>
                  <a:cs typeface="Lato" charset="0"/>
                </a:rPr>
                <a:t>Анализ результатов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1. Статистический анализ.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2. Анализ измерительной системы. </a:t>
              </a:r>
            </a:p>
            <a:p>
              <a:pPr algn="l" eaLnBrk="0" fontAlgn="base" hangingPunct="0">
                <a:lnSpc>
                  <a:spcPct val="7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ru-RU" sz="1000" dirty="0">
                  <a:solidFill>
                    <a:srgbClr val="F2F2F2"/>
                  </a:solidFill>
                  <a:latin typeface="Lato" panose="020F0502020204030203" charset="0"/>
                  <a:ea typeface="Lato" charset="0"/>
                  <a:cs typeface="Lato" charset="0"/>
                </a:rPr>
                <a:t>3. Экспертная система.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187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Цифр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BB48"/>
      </a:accent1>
      <a:accent2>
        <a:srgbClr val="B5CE4A"/>
      </a:accent2>
      <a:accent3>
        <a:srgbClr val="12151A"/>
      </a:accent3>
      <a:accent4>
        <a:srgbClr val="181F26"/>
      </a:accent4>
      <a:accent5>
        <a:srgbClr val="647C9C"/>
      </a:accent5>
      <a:accent6>
        <a:srgbClr val="CAD2DE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1400" b="0" i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txDef>
      <a:spPr/>
      <a:bodyPr wrap="none" rtlCol="0">
        <a:spAutoFit/>
      </a:bodyPr>
      <a:lstStyle>
        <a:defPPr algn="l">
          <a:defRPr sz="1600" dirty="0">
            <a:solidFill>
              <a:schemeClr val="tx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2" id="{D3C93F6A-8100-2749-9AAA-2625481FFF5E}" vid="{D5C23F94-79BA-0749-A3E4-0B4BB301AC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15008</TotalTime>
  <Words>886</Words>
  <Application>Microsoft Office PowerPoint</Application>
  <PresentationFormat>Широкоэкранный</PresentationFormat>
  <Paragraphs>164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GPN_DIN Condensed Bold</vt:lpstr>
      <vt:lpstr>Lato</vt:lpstr>
      <vt:lpstr>Lato Black</vt:lpstr>
      <vt:lpstr>Tahoma</vt:lpstr>
      <vt:lpstr>Wingdings</vt:lpstr>
      <vt:lpstr>Тема2</vt:lpstr>
      <vt:lpstr>Презентация PowerPoint</vt:lpstr>
      <vt:lpstr>Zyfra Mass &amp; Energy Balance</vt:lpstr>
      <vt:lpstr>Автоматизированный сбор, хранение и структурирование данных</vt:lpstr>
      <vt:lpstr>Система подготовки данных</vt:lpstr>
      <vt:lpstr>Регистрация операций</vt:lpstr>
      <vt:lpstr>Расчет баланса</vt:lpstr>
      <vt:lpstr>Поиск грубых ошибок и индикация отклонений</vt:lpstr>
      <vt:lpstr>Продуктовый баланс</vt:lpstr>
      <vt:lpstr>Прослеживаемость процесса с помощью Z-MEB</vt:lpstr>
      <vt:lpstr>Основные направления развития Z-MEB</vt:lpstr>
      <vt:lpstr>Список внедрений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 Zimina</cp:lastModifiedBy>
  <cp:revision>347</cp:revision>
  <cp:lastPrinted>2024-04-27T09:42:48Z</cp:lastPrinted>
  <dcterms:created xsi:type="dcterms:W3CDTF">2024-04-18T14:35:58Z</dcterms:created>
  <dcterms:modified xsi:type="dcterms:W3CDTF">2025-03-07T16:58:36Z</dcterms:modified>
</cp:coreProperties>
</file>